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44" r:id="rId1"/>
  </p:sldMasterIdLst>
  <p:notesMasterIdLst>
    <p:notesMasterId r:id="rId148"/>
  </p:notesMasterIdLst>
  <p:sldIdLst>
    <p:sldId id="256" r:id="rId2"/>
    <p:sldId id="346" r:id="rId3"/>
    <p:sldId id="486" r:id="rId4"/>
    <p:sldId id="379" r:id="rId5"/>
    <p:sldId id="378" r:id="rId6"/>
    <p:sldId id="377" r:id="rId7"/>
    <p:sldId id="351" r:id="rId8"/>
    <p:sldId id="356" r:id="rId9"/>
    <p:sldId id="383" r:id="rId10"/>
    <p:sldId id="382" r:id="rId11"/>
    <p:sldId id="381" r:id="rId12"/>
    <p:sldId id="380" r:id="rId13"/>
    <p:sldId id="355" r:id="rId14"/>
    <p:sldId id="385" r:id="rId15"/>
    <p:sldId id="384" r:id="rId16"/>
    <p:sldId id="354" r:id="rId17"/>
    <p:sldId id="386" r:id="rId18"/>
    <p:sldId id="353" r:id="rId19"/>
    <p:sldId id="352" r:id="rId20"/>
    <p:sldId id="387" r:id="rId21"/>
    <p:sldId id="359" r:id="rId22"/>
    <p:sldId id="388" r:id="rId23"/>
    <p:sldId id="358" r:id="rId24"/>
    <p:sldId id="361" r:id="rId25"/>
    <p:sldId id="392" r:id="rId26"/>
    <p:sldId id="391" r:id="rId27"/>
    <p:sldId id="390" r:id="rId28"/>
    <p:sldId id="393" r:id="rId29"/>
    <p:sldId id="360" r:id="rId30"/>
    <p:sldId id="363" r:id="rId31"/>
    <p:sldId id="395" r:id="rId32"/>
    <p:sldId id="394" r:id="rId33"/>
    <p:sldId id="362" r:id="rId34"/>
    <p:sldId id="396" r:id="rId35"/>
    <p:sldId id="404" r:id="rId36"/>
    <p:sldId id="323" r:id="rId37"/>
    <p:sldId id="368" r:id="rId38"/>
    <p:sldId id="369" r:id="rId39"/>
    <p:sldId id="370" r:id="rId40"/>
    <p:sldId id="371" r:id="rId41"/>
    <p:sldId id="372" r:id="rId42"/>
    <p:sldId id="312" r:id="rId43"/>
    <p:sldId id="373" r:id="rId44"/>
    <p:sldId id="374" r:id="rId45"/>
    <p:sldId id="375" r:id="rId46"/>
    <p:sldId id="376" r:id="rId47"/>
    <p:sldId id="311" r:id="rId48"/>
    <p:sldId id="296" r:id="rId49"/>
    <p:sldId id="367" r:id="rId50"/>
    <p:sldId id="329" r:id="rId51"/>
    <p:sldId id="330" r:id="rId52"/>
    <p:sldId id="328" r:id="rId53"/>
    <p:sldId id="405" r:id="rId54"/>
    <p:sldId id="325" r:id="rId55"/>
    <p:sldId id="416" r:id="rId56"/>
    <p:sldId id="448" r:id="rId57"/>
    <p:sldId id="450" r:id="rId58"/>
    <p:sldId id="451" r:id="rId59"/>
    <p:sldId id="452" r:id="rId60"/>
    <p:sldId id="449" r:id="rId61"/>
    <p:sldId id="453" r:id="rId62"/>
    <p:sldId id="454" r:id="rId63"/>
    <p:sldId id="456" r:id="rId64"/>
    <p:sldId id="455" r:id="rId65"/>
    <p:sldId id="406" r:id="rId66"/>
    <p:sldId id="316" r:id="rId67"/>
    <p:sldId id="399" r:id="rId68"/>
    <p:sldId id="401" r:id="rId69"/>
    <p:sldId id="400" r:id="rId70"/>
    <p:sldId id="484" r:id="rId71"/>
    <p:sldId id="407" r:id="rId72"/>
    <p:sldId id="319" r:id="rId73"/>
    <p:sldId id="483" r:id="rId74"/>
    <p:sldId id="327" r:id="rId75"/>
    <p:sldId id="474" r:id="rId76"/>
    <p:sldId id="475" r:id="rId77"/>
    <p:sldId id="476" r:id="rId78"/>
    <p:sldId id="478" r:id="rId79"/>
    <p:sldId id="481" r:id="rId80"/>
    <p:sldId id="482" r:id="rId81"/>
    <p:sldId id="479" r:id="rId82"/>
    <p:sldId id="480" r:id="rId83"/>
    <p:sldId id="408" r:id="rId84"/>
    <p:sldId id="318" r:id="rId85"/>
    <p:sldId id="429" r:id="rId86"/>
    <p:sldId id="428" r:id="rId87"/>
    <p:sldId id="430" r:id="rId88"/>
    <p:sldId id="431" r:id="rId89"/>
    <p:sldId id="432" r:id="rId90"/>
    <p:sldId id="433" r:id="rId91"/>
    <p:sldId id="434" r:id="rId92"/>
    <p:sldId id="435" r:id="rId93"/>
    <p:sldId id="436" r:id="rId94"/>
    <p:sldId id="438" r:id="rId95"/>
    <p:sldId id="437" r:id="rId96"/>
    <p:sldId id="439" r:id="rId97"/>
    <p:sldId id="440" r:id="rId98"/>
    <p:sldId id="441" r:id="rId99"/>
    <p:sldId id="442" r:id="rId100"/>
    <p:sldId id="443" r:id="rId101"/>
    <p:sldId id="444" r:id="rId102"/>
    <p:sldId id="445" r:id="rId103"/>
    <p:sldId id="446" r:id="rId104"/>
    <p:sldId id="326" r:id="rId105"/>
    <p:sldId id="420" r:id="rId106"/>
    <p:sldId id="419" r:id="rId107"/>
    <p:sldId id="418" r:id="rId108"/>
    <p:sldId id="417" r:id="rId109"/>
    <p:sldId id="422" r:id="rId110"/>
    <p:sldId id="424" r:id="rId111"/>
    <p:sldId id="425" r:id="rId112"/>
    <p:sldId id="426" r:id="rId113"/>
    <p:sldId id="427" r:id="rId114"/>
    <p:sldId id="409" r:id="rId115"/>
    <p:sldId id="324" r:id="rId116"/>
    <p:sldId id="320" r:id="rId117"/>
    <p:sldId id="411" r:id="rId118"/>
    <p:sldId id="412" r:id="rId119"/>
    <p:sldId id="413" r:id="rId120"/>
    <p:sldId id="414" r:id="rId121"/>
    <p:sldId id="410" r:id="rId122"/>
    <p:sldId id="321" r:id="rId123"/>
    <p:sldId id="457" r:id="rId124"/>
    <p:sldId id="458" r:id="rId125"/>
    <p:sldId id="462" r:id="rId126"/>
    <p:sldId id="463" r:id="rId127"/>
    <p:sldId id="464" r:id="rId128"/>
    <p:sldId id="465" r:id="rId129"/>
    <p:sldId id="466" r:id="rId130"/>
    <p:sldId id="467" r:id="rId131"/>
    <p:sldId id="468" r:id="rId132"/>
    <p:sldId id="469" r:id="rId133"/>
    <p:sldId id="470" r:id="rId134"/>
    <p:sldId id="459" r:id="rId135"/>
    <p:sldId id="460" r:id="rId136"/>
    <p:sldId id="473" r:id="rId137"/>
    <p:sldId id="461" r:id="rId138"/>
    <p:sldId id="471" r:id="rId139"/>
    <p:sldId id="472" r:id="rId140"/>
    <p:sldId id="315" r:id="rId141"/>
    <p:sldId id="303" r:id="rId142"/>
    <p:sldId id="308" r:id="rId143"/>
    <p:sldId id="301" r:id="rId144"/>
    <p:sldId id="294" r:id="rId145"/>
    <p:sldId id="485" r:id="rId146"/>
    <p:sldId id="305" r:id="rId147"/>
  </p:sldIdLst>
  <p:sldSz cx="12192000" cy="6858000"/>
  <p:notesSz cx="6858000" cy="9144000"/>
  <p:embeddedFontLst>
    <p:embeddedFont>
      <p:font typeface="닉스곤체 B 2.0" panose="020B0600000101010101" charset="-127"/>
      <p:regular r:id="rId149"/>
    </p:embeddedFont>
    <p:embeddedFont>
      <p:font typeface="닉스곤체 M 2.0" panose="020B0600000101010101" charset="-127"/>
      <p:regular r:id="rId150"/>
    </p:embeddedFont>
    <p:embeddedFont>
      <p:font typeface="Calibri" panose="020F0502020204030204" pitchFamily="34" charset="0"/>
      <p:regular r:id="rId151"/>
      <p:bold r:id="rId152"/>
      <p:italic r:id="rId153"/>
      <p:boldItalic r:id="rId154"/>
    </p:embeddedFont>
    <p:embeddedFont>
      <p:font typeface="Calibri Light" panose="020F0302020204030204" pitchFamily="34" charset="0"/>
      <p:regular r:id="rId155"/>
      <p:italic r:id="rId156"/>
    </p:embeddedFont>
    <p:embeddedFont>
      <p:font typeface="HY견고딕" panose="02030600000101010101" pitchFamily="18" charset="-127"/>
      <p:regular r:id="rId157"/>
    </p:embeddedFont>
    <p:embeddedFont>
      <p:font typeface="맑은 고딕" panose="020B0503020000020004" pitchFamily="50" charset="-127"/>
      <p:regular r:id="rId158"/>
      <p:bold r:id="rId159"/>
    </p:embeddedFont>
    <p:embeddedFont>
      <p:font typeface="휴먼둥근헤드라인" panose="02030504000101010101" pitchFamily="18" charset="-127"/>
      <p:regular r:id="rId160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BFF"/>
    <a:srgbClr val="F5DF4D"/>
    <a:srgbClr val="44546A"/>
    <a:srgbClr val="FCC300"/>
    <a:srgbClr val="00B3F7"/>
    <a:srgbClr val="A4E2FB"/>
    <a:srgbClr val="FDECE2"/>
    <a:srgbClr val="0165B2"/>
    <a:srgbClr val="939597"/>
    <a:srgbClr val="E41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18" autoAdjust="0"/>
    <p:restoredTop sz="94660"/>
  </p:normalViewPr>
  <p:slideViewPr>
    <p:cSldViewPr>
      <p:cViewPr>
        <p:scale>
          <a:sx n="100" d="100"/>
          <a:sy n="100" d="100"/>
        </p:scale>
        <p:origin x="12" y="332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2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3.fntdata"/><Relationship Id="rId156" Type="http://schemas.openxmlformats.org/officeDocument/2006/relationships/font" Target="fonts/font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6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2024-12-23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ikidocs.net/57165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701" y="2162473"/>
            <a:ext cx="12129972" cy="206755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12712" y="2286528"/>
            <a:ext cx="2629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한국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IT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교육원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2011083" y="2487942"/>
            <a:ext cx="8137961" cy="133882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Gopang</a:t>
            </a:r>
            <a:r>
              <a:rPr lang="en-US" altLang="ko-KR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Project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                                                                                   (</a:t>
            </a:r>
            <a:r>
              <a:rPr lang="ko-KR" altLang="en-US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쿠팡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클론 프로젝트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  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4131" y="2162473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60597-6BD9-42B7-B31A-800F35CF940D}"/>
              </a:ext>
            </a:extLst>
          </p:cNvPr>
          <p:cNvSpPr txBox="1"/>
          <p:nvPr/>
        </p:nvSpPr>
        <p:spPr>
          <a:xfrm>
            <a:off x="6600056" y="4617132"/>
            <a:ext cx="5272288" cy="40735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송성회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E936FF-9536-4153-B587-030FC056A3AA}"/>
              </a:ext>
            </a:extLst>
          </p:cNvPr>
          <p:cNvSpPr txBox="1"/>
          <p:nvPr/>
        </p:nvSpPr>
        <p:spPr>
          <a:xfrm>
            <a:off x="2280757" y="1493324"/>
            <a:ext cx="7851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클라우드 기반 </a:t>
            </a:r>
            <a:r>
              <a:rPr lang="ko-KR" altLang="en-US" sz="24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백엔드</a:t>
            </a:r>
            <a:r>
              <a:rPr lang="ko-KR" altLang="en-US" sz="24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ko-KR" altLang="en-US" sz="24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스프링부트</a:t>
            </a:r>
            <a:r>
              <a:rPr lang="ko-KR" altLang="en-US" sz="24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ko-KR" altLang="en-US" sz="24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마이크로서비스</a:t>
            </a:r>
            <a:r>
              <a:rPr lang="ko-KR" altLang="en-US" sz="24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개발자 양성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8EF8FF-32D3-4710-B1AB-E2CE1ED90EA7}"/>
              </a:ext>
            </a:extLst>
          </p:cNvPr>
          <p:cNvSpPr/>
          <p:nvPr/>
        </p:nvSpPr>
        <p:spPr>
          <a:xfrm>
            <a:off x="227348" y="22464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349D44-E655-432D-A297-A5A4B1C14725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23DAC4-6AFE-4588-84D1-4F5C9B0548FB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2" name="그림 11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43F39827-8C44-4763-999D-96CC722B6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84" y="1352946"/>
            <a:ext cx="5145696" cy="48767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B6EBA3-36E6-4F6F-A256-0825600CDC83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9C73A7-56BA-42B6-87F3-4939522E5B26}"/>
              </a:ext>
            </a:extLst>
          </p:cNvPr>
          <p:cNvSpPr txBox="1"/>
          <p:nvPr/>
        </p:nvSpPr>
        <p:spPr>
          <a:xfrm>
            <a:off x="860037" y="121209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쿠팡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Workflow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AEA002-F724-44B4-889D-3CCEA659FA44}"/>
              </a:ext>
            </a:extLst>
          </p:cNvPr>
          <p:cNvSpPr txBox="1"/>
          <p:nvPr/>
        </p:nvSpPr>
        <p:spPr>
          <a:xfrm>
            <a:off x="393792" y="1178017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3F402E0F-7A5F-4D60-B31A-E9B450900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21CBE1-8211-487E-BACE-C59243F88008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3113918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806252-F777-4B9B-9CD3-BEDEE3F0DE2C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0A9783-E00D-4472-8CD1-E3DB3701D09B}"/>
              </a:ext>
            </a:extLst>
          </p:cNvPr>
          <p:cNvSpPr/>
          <p:nvPr/>
        </p:nvSpPr>
        <p:spPr>
          <a:xfrm>
            <a:off x="1009534" y="2462434"/>
            <a:ext cx="9757084" cy="2467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OAuthSever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가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권한 부여 서버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)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클라이언트와 대화하기 위해 서버는 각 클라이언트에게 고유한 클라이언트 식별자를 할당해야 한다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클라이언트의 정보를 서버의 구성 정보에 저장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 구성 정보에 클라이언트 인증 방법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클라이언트의 권한 부여 타 입 설정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리다이렉트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URI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설정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클라이언트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scope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설정 및 객체 생성 및 속성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446339-021F-4903-B236-0E93B7131E3E}"/>
              </a:ext>
            </a:extLst>
          </p:cNvPr>
          <p:cNvSpPr txBox="1"/>
          <p:nvPr/>
        </p:nvSpPr>
        <p:spPr>
          <a:xfrm>
            <a:off x="332133" y="117952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9258E-9176-488E-B16D-E91CC45AEAD2}"/>
              </a:ext>
            </a:extLst>
          </p:cNvPr>
          <p:cNvSpPr txBox="1"/>
          <p:nvPr/>
        </p:nvSpPr>
        <p:spPr>
          <a:xfrm>
            <a:off x="836189" y="1175525"/>
            <a:ext cx="96450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OAuth </a:t>
            </a:r>
            <a:r>
              <a:rPr lang="ko-KR" altLang="en-US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클라이언트 등록 </a:t>
            </a:r>
            <a:r>
              <a:rPr lang="en-US" altLang="ko-KR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(Register Client)</a:t>
            </a:r>
            <a:endParaRPr lang="ko-KR" altLang="en-US" sz="32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2317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806252-F777-4B9B-9CD3-BEDEE3F0DE2C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0A9783-E00D-4472-8CD1-E3DB3701D09B}"/>
              </a:ext>
            </a:extLst>
          </p:cNvPr>
          <p:cNvSpPr/>
          <p:nvPr/>
        </p:nvSpPr>
        <p:spPr>
          <a:xfrm>
            <a:off x="1013714" y="2392827"/>
            <a:ext cx="9870818" cy="3275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JWT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토큰은 권한 서버와 어떤 네트워크 </a:t>
            </a:r>
            <a:r>
              <a:rPr lang="en-US" altLang="ko-KR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api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호출 없이도 토큰 자체만으로 보호된 리소스에 접근 가능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토큰에 보호된 리소스가 필요로 하는 정보를 토큰 정보에 담아 놓으면 됩니다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권한 인가 서버는 그러한 정보를 토큰에 담고 그러한 정보가 담긴 토큰은 클라이언트에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전달이 되고 토큰의 구조가 불명확한 상태로 유지되기 때문에 클라이언트는 토큰의 내용을 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알지 못합니다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클라이언트는 그 토큰을 보호된 리소스에 전달하고 이때 보호된 리소스는 전달 받은 토큰의 내용을 알아야 합니다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그래서 토큰을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파싱해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그 안에 담기 정보를 보고 접근을 허용할지 불허할지 판단합니다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446339-021F-4903-B236-0E93B7131E3E}"/>
              </a:ext>
            </a:extLst>
          </p:cNvPr>
          <p:cNvSpPr txBox="1"/>
          <p:nvPr/>
        </p:nvSpPr>
        <p:spPr>
          <a:xfrm>
            <a:off x="407368" y="129553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9258E-9176-488E-B16D-E91CC45AEAD2}"/>
              </a:ext>
            </a:extLst>
          </p:cNvPr>
          <p:cNvSpPr txBox="1"/>
          <p:nvPr/>
        </p:nvSpPr>
        <p:spPr>
          <a:xfrm>
            <a:off x="911424" y="1291539"/>
            <a:ext cx="96450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JSON Web Token (JWT)</a:t>
            </a:r>
            <a:endParaRPr lang="ko-KR" altLang="en-US" sz="32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3410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806252-F777-4B9B-9CD3-BEDEE3F0DE2C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0A9783-E00D-4472-8CD1-E3DB3701D09B}"/>
              </a:ext>
            </a:extLst>
          </p:cNvPr>
          <p:cNvSpPr/>
          <p:nvPr/>
        </p:nvSpPr>
        <p:spPr>
          <a:xfrm>
            <a:off x="731404" y="3769032"/>
            <a:ext cx="10513168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리소스 서버는 요청이 들어온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http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요청에서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OAuth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토큰을 추출해 그것을 파싱 및 검증하고 해당 토큰이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어떤 종류의 요청을 할 수 있는지 판단해야 합니다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그러기 위해선 리소스 서버에서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Converter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가 필요합니다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토큰 권한 정보에 따라 후속 행위가 결정됨 즉 클라이언트가 각각 보호된 리소스 어디에 접근이 허용될지 결정이 됨 보통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scope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권한 범위에 따라 정합니다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446339-021F-4903-B236-0E93B7131E3E}"/>
              </a:ext>
            </a:extLst>
          </p:cNvPr>
          <p:cNvSpPr txBox="1"/>
          <p:nvPr/>
        </p:nvSpPr>
        <p:spPr>
          <a:xfrm>
            <a:off x="479376" y="1249791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9258E-9176-488E-B16D-E91CC45AEAD2}"/>
              </a:ext>
            </a:extLst>
          </p:cNvPr>
          <p:cNvSpPr txBox="1"/>
          <p:nvPr/>
        </p:nvSpPr>
        <p:spPr>
          <a:xfrm>
            <a:off x="983432" y="1245794"/>
            <a:ext cx="96450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Resorce</a:t>
            </a:r>
            <a:r>
              <a:rPr lang="en-US" altLang="ko-KR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Server</a:t>
            </a:r>
            <a:endParaRPr lang="ko-KR" altLang="en-US" sz="32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98F9D3-BFB2-45FC-9767-D30586768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92" y="1112465"/>
            <a:ext cx="6040722" cy="238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30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806252-F777-4B9B-9CD3-BEDEE3F0DE2C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446339-021F-4903-B236-0E93B7131E3E}"/>
              </a:ext>
            </a:extLst>
          </p:cNvPr>
          <p:cNvSpPr txBox="1"/>
          <p:nvPr/>
        </p:nvSpPr>
        <p:spPr>
          <a:xfrm>
            <a:off x="479376" y="129915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9258E-9176-488E-B16D-E91CC45AEAD2}"/>
              </a:ext>
            </a:extLst>
          </p:cNvPr>
          <p:cNvSpPr txBox="1"/>
          <p:nvPr/>
        </p:nvSpPr>
        <p:spPr>
          <a:xfrm>
            <a:off x="983432" y="1295158"/>
            <a:ext cx="96450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RESTAPI</a:t>
            </a:r>
            <a:endParaRPr lang="ko-KR" altLang="en-US" sz="32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469491-44D6-4C37-839D-1DDEF290BC62}"/>
              </a:ext>
            </a:extLst>
          </p:cNvPr>
          <p:cNvGrpSpPr/>
          <p:nvPr/>
        </p:nvGrpSpPr>
        <p:grpSpPr>
          <a:xfrm>
            <a:off x="576064" y="2661870"/>
            <a:ext cx="11039872" cy="2321803"/>
            <a:chOff x="83332" y="2522740"/>
            <a:chExt cx="11039872" cy="232180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8ABA634-7254-49C4-B72C-21CF2C071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093"/>
            <a:stretch/>
          </p:blipFill>
          <p:spPr>
            <a:xfrm>
              <a:off x="83332" y="2522740"/>
              <a:ext cx="6084676" cy="231564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F28DBD-FCDE-4577-A399-CC34ACB1B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357"/>
            <a:stretch/>
          </p:blipFill>
          <p:spPr>
            <a:xfrm>
              <a:off x="6168008" y="2528900"/>
              <a:ext cx="4955196" cy="2315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47284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308C5-9215-437D-B318-6F8980986E0C}"/>
              </a:ext>
            </a:extLst>
          </p:cNvPr>
          <p:cNvSpPr/>
          <p:nvPr/>
        </p:nvSpPr>
        <p:spPr>
          <a:xfrm>
            <a:off x="580795" y="1376931"/>
            <a:ext cx="10253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1. </a:t>
            </a:r>
            <a:r>
              <a:rPr lang="ko-KR" altLang="en-US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OAuth2 </a:t>
            </a:r>
            <a:r>
              <a:rPr lang="ko-KR" altLang="en-US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Authorization</a:t>
            </a:r>
            <a:r>
              <a:rPr lang="ko-KR" altLang="en-US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Server에서</a:t>
            </a:r>
            <a:r>
              <a:rPr lang="en-US" altLang="ko-KR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ko-KR" altLang="en-US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인가 코드 그랜트 타입을 사용한 코드를 </a:t>
            </a:r>
            <a:r>
              <a:rPr lang="ko-KR" altLang="en-US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Postman으로</a:t>
            </a:r>
            <a:r>
              <a:rPr lang="ko-KR" altLang="en-US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운용 </a:t>
            </a:r>
            <a:r>
              <a:rPr lang="ko-KR" altLang="en-US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Test</a:t>
            </a:r>
            <a:endParaRPr lang="ko-KR" altLang="en-US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55D5BD-52E1-45E6-8616-D43E91CF9F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174" y="2295814"/>
            <a:ext cx="7932983" cy="397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960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870EB4-1886-4272-8151-147190E44A79}"/>
              </a:ext>
            </a:extLst>
          </p:cNvPr>
          <p:cNvSpPr/>
          <p:nvPr/>
        </p:nvSpPr>
        <p:spPr>
          <a:xfrm>
            <a:off x="623392" y="2941997"/>
            <a:ext cx="10540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위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URL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은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미인증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된 요청에 대해서 제공할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URL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입니다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FD73CC-BBE1-41F6-BB69-8E7DFA92B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58" y="2274721"/>
            <a:ext cx="11353883" cy="3286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7C35A5-5B74-4C79-A4E2-EF784A420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492" y="3754967"/>
            <a:ext cx="8141678" cy="117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661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B9A21D-9EA5-4742-8EDE-0F916FCE83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86"/>
          <a:stretch/>
        </p:blipFill>
        <p:spPr>
          <a:xfrm>
            <a:off x="2399601" y="1363742"/>
            <a:ext cx="6635434" cy="315524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A84DA6-C7B0-4351-9DC1-5382400DBF80}"/>
              </a:ext>
            </a:extLst>
          </p:cNvPr>
          <p:cNvSpPr/>
          <p:nvPr/>
        </p:nvSpPr>
        <p:spPr>
          <a:xfrm>
            <a:off x="2675620" y="4725144"/>
            <a:ext cx="6335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로그인 화면으로 이동이 되고 다음과 같이 인가 코드를 발급받는다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FE152D-5B40-4AD7-A16A-C3A21F97B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28" y="5404046"/>
            <a:ext cx="9363143" cy="31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269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00A578-FADA-4A0C-9B6B-B766133910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984780"/>
            <a:ext cx="8080521" cy="407033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6252E6-FEAF-46A3-B3D2-F45EF72B74BF}"/>
              </a:ext>
            </a:extLst>
          </p:cNvPr>
          <p:cNvSpPr/>
          <p:nvPr/>
        </p:nvSpPr>
        <p:spPr>
          <a:xfrm>
            <a:off x="703628" y="1196752"/>
            <a:ext cx="4293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2. Access</a:t>
            </a:r>
            <a:r>
              <a:rPr lang="ko-KR" altLang="en-US" sz="28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ko-KR" altLang="en-US" sz="28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T</a:t>
            </a:r>
            <a:r>
              <a:rPr lang="en-US" altLang="ko-KR" sz="28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oken</a:t>
            </a:r>
            <a:r>
              <a:rPr lang="en-US" altLang="ko-KR" sz="28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ko-KR" altLang="en-US" sz="28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발급하기</a:t>
            </a:r>
          </a:p>
        </p:txBody>
      </p:sp>
    </p:spTree>
    <p:extLst>
      <p:ext uri="{BB962C8B-B14F-4D97-AF65-F5344CB8AC3E}">
        <p14:creationId xmlns:p14="http://schemas.microsoft.com/office/powerpoint/2010/main" val="28221843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2EE02E-083B-4F1A-A76B-83A3BC336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21" y="1375653"/>
            <a:ext cx="9615558" cy="455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307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308C5-9215-437D-B318-6F8980986E0C}"/>
              </a:ext>
            </a:extLst>
          </p:cNvPr>
          <p:cNvSpPr/>
          <p:nvPr/>
        </p:nvSpPr>
        <p:spPr>
          <a:xfrm>
            <a:off x="479376" y="933679"/>
            <a:ext cx="44630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3. Refresh Token </a:t>
            </a:r>
            <a:r>
              <a:rPr lang="ko-KR" altLang="en-US" sz="28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요청하기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74C9F0-1E81-4CF1-9187-9478268BA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7" y="1418033"/>
            <a:ext cx="8309690" cy="5092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7B2E0EE-9D93-471A-9B7D-B0FAB2E318DD}"/>
              </a:ext>
            </a:extLst>
          </p:cNvPr>
          <p:cNvSpPr/>
          <p:nvPr/>
        </p:nvSpPr>
        <p:spPr>
          <a:xfrm>
            <a:off x="3531026" y="6126458"/>
            <a:ext cx="4988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Refresh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Token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요청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새로운 Access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Token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발급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95F00E2-3C38-4231-9DA4-574CE2DBCC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82" y="1829963"/>
            <a:ext cx="5634415" cy="41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6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8EF8FF-32D3-4710-B1AB-E2CE1ED90EA7}"/>
              </a:ext>
            </a:extLst>
          </p:cNvPr>
          <p:cNvSpPr/>
          <p:nvPr/>
        </p:nvSpPr>
        <p:spPr>
          <a:xfrm>
            <a:off x="227348" y="23400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349D44-E655-432D-A297-A5A4B1C14725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23DAC4-6AFE-4588-84D1-4F5C9B0548FB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3" name="그림 1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92810DF9-DD41-4640-BE15-FEB150058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724" y="1580523"/>
            <a:ext cx="4284476" cy="44558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B6EBA3-36E6-4F6F-A256-0825600CDC83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28292-0660-4C6B-A6C5-E32ACB7E2D4D}"/>
              </a:ext>
            </a:extLst>
          </p:cNvPr>
          <p:cNvSpPr txBox="1"/>
          <p:nvPr/>
        </p:nvSpPr>
        <p:spPr>
          <a:xfrm>
            <a:off x="860037" y="121209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쿠팡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Workflow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5727A7-F7EE-42D4-8208-3EE7A313A225}"/>
              </a:ext>
            </a:extLst>
          </p:cNvPr>
          <p:cNvSpPr txBox="1"/>
          <p:nvPr/>
        </p:nvSpPr>
        <p:spPr>
          <a:xfrm>
            <a:off x="393792" y="1178017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23FE12EF-299F-4E56-9F4C-99F2A38E3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F1B285-33A4-460C-AECC-BEED0A0A465A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3241552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308C5-9215-437D-B318-6F8980986E0C}"/>
              </a:ext>
            </a:extLst>
          </p:cNvPr>
          <p:cNvSpPr/>
          <p:nvPr/>
        </p:nvSpPr>
        <p:spPr>
          <a:xfrm>
            <a:off x="479376" y="933679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4. </a:t>
            </a:r>
            <a:r>
              <a:rPr lang="en-US" altLang="ko-KR" sz="28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UserInfo</a:t>
            </a:r>
            <a:r>
              <a:rPr lang="en-US" altLang="ko-KR" sz="28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ko-KR" altLang="en-US" sz="28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엔드포인트</a:t>
            </a:r>
            <a:endParaRPr lang="ko-KR" altLang="en-US" sz="28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CD8FCF-6018-4ADE-9618-4B8FFED6B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614592"/>
            <a:ext cx="6681836" cy="456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629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308C5-9215-437D-B318-6F8980986E0C}"/>
              </a:ext>
            </a:extLst>
          </p:cNvPr>
          <p:cNvSpPr/>
          <p:nvPr/>
        </p:nvSpPr>
        <p:spPr>
          <a:xfrm>
            <a:off x="479376" y="933679"/>
            <a:ext cx="2480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5. logout </a:t>
            </a:r>
            <a:r>
              <a:rPr lang="ko-KR" altLang="en-US" sz="28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요청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DEECCC-C384-4129-B389-F874F630DB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5"/>
          <a:stretch/>
        </p:blipFill>
        <p:spPr>
          <a:xfrm>
            <a:off x="2675620" y="1456899"/>
            <a:ext cx="6988886" cy="49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531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308C5-9215-437D-B318-6F8980986E0C}"/>
              </a:ext>
            </a:extLst>
          </p:cNvPr>
          <p:cNvSpPr/>
          <p:nvPr/>
        </p:nvSpPr>
        <p:spPr>
          <a:xfrm>
            <a:off x="479376" y="933679"/>
            <a:ext cx="2480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6. Token </a:t>
            </a:r>
            <a:r>
              <a:rPr lang="ko-KR" altLang="en-US" sz="28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삭제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5866CB-80FF-42BA-97B1-ADBC821F14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64"/>
          <a:stretch/>
        </p:blipFill>
        <p:spPr>
          <a:xfrm>
            <a:off x="2099556" y="1789201"/>
            <a:ext cx="7632848" cy="395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027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308C5-9215-437D-B318-6F8980986E0C}"/>
              </a:ext>
            </a:extLst>
          </p:cNvPr>
          <p:cNvSpPr/>
          <p:nvPr/>
        </p:nvSpPr>
        <p:spPr>
          <a:xfrm>
            <a:off x="479376" y="933679"/>
            <a:ext cx="3017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7. Token </a:t>
            </a:r>
            <a:r>
              <a:rPr lang="ko-KR" altLang="en-US" sz="28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삭제확인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6FF713-CBA0-4D6E-B44A-9818D51038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04" y="1484816"/>
            <a:ext cx="6777766" cy="496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5968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7DBBACE-FC21-4B49-A56F-C5E7C9E03DD5}"/>
              </a:ext>
            </a:extLst>
          </p:cNvPr>
          <p:cNvSpPr/>
          <p:nvPr/>
        </p:nvSpPr>
        <p:spPr>
          <a:xfrm>
            <a:off x="198738" y="20810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AEAA14-551B-44A9-AC7D-75E8AFB31A18}"/>
              </a:ext>
            </a:extLst>
          </p:cNvPr>
          <p:cNvCxnSpPr>
            <a:cxnSpLocks/>
          </p:cNvCxnSpPr>
          <p:nvPr/>
        </p:nvCxnSpPr>
        <p:spPr>
          <a:xfrm flipV="1">
            <a:off x="2063552" y="3717032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68A4E9-EE9D-4826-9099-D0F0C5769516}"/>
              </a:ext>
            </a:extLst>
          </p:cNvPr>
          <p:cNvSpPr txBox="1"/>
          <p:nvPr/>
        </p:nvSpPr>
        <p:spPr>
          <a:xfrm>
            <a:off x="2358978" y="2528900"/>
            <a:ext cx="74168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6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Review</a:t>
            </a:r>
            <a:endParaRPr lang="en-US" altLang="ko-KR" sz="48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3202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956540" y="396066"/>
            <a:ext cx="930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Review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170F62-A762-4017-BB1C-6771C6405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"/>
          <a:stretch/>
        </p:blipFill>
        <p:spPr>
          <a:xfrm>
            <a:off x="1739516" y="1813856"/>
            <a:ext cx="8134350" cy="44216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053DD8-7C51-45D0-A23D-0C3D2B429491}"/>
              </a:ext>
            </a:extLst>
          </p:cNvPr>
          <p:cNvSpPr txBox="1"/>
          <p:nvPr/>
        </p:nvSpPr>
        <p:spPr>
          <a:xfrm>
            <a:off x="271910" y="100886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BBC1F-52B6-4C89-858F-1AE69D539E7C}"/>
              </a:ext>
            </a:extLst>
          </p:cNvPr>
          <p:cNvSpPr txBox="1"/>
          <p:nvPr/>
        </p:nvSpPr>
        <p:spPr>
          <a:xfrm>
            <a:off x="751735" y="1008864"/>
            <a:ext cx="30774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Review ERD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9610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956540" y="396066"/>
            <a:ext cx="930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Review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7" name="Google Shape;64;p4">
            <a:extLst>
              <a:ext uri="{FF2B5EF4-FFF2-40B4-BE49-F238E27FC236}">
                <a16:creationId xmlns:a16="http://schemas.microsoft.com/office/drawing/2014/main" id="{A3B8DF61-B6EB-4BF7-B27B-51FFFD2ACAB9}"/>
              </a:ext>
            </a:extLst>
          </p:cNvPr>
          <p:cNvSpPr txBox="1"/>
          <p:nvPr/>
        </p:nvSpPr>
        <p:spPr>
          <a:xfrm>
            <a:off x="1162521" y="905762"/>
            <a:ext cx="9835500" cy="547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</a:pPr>
            <a:r>
              <a:rPr lang="en-US" alt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1. </a:t>
            </a:r>
            <a:r>
              <a:rPr lang="ko" sz="16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리뷰 작성</a:t>
            </a:r>
            <a:br>
              <a:rPr lang="en-US" alt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endParaRPr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4381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리뷰를 작성하기 위해서 로그인이 필요하다.</a:t>
            </a:r>
            <a:endParaRPr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4381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리뷰 데이터에는 텍스트, 이미지가 포함된다.</a:t>
            </a:r>
            <a:endParaRPr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4381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별점 부여</a:t>
            </a:r>
            <a:endParaRPr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4381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리뷰 작성 날짜, 회원이름 - </a:t>
            </a:r>
            <a:r>
              <a:rPr lang="ko" sz="1600" dirty="0">
                <a:solidFill>
                  <a:schemeClr val="dk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회원이름 중간자는 표시되지 않아야 한다, 도움이 돼요, 안 돼요</a:t>
            </a:r>
            <a:endParaRPr lang="en-US" altLang="ko" sz="1600" dirty="0">
              <a:solidFill>
                <a:schemeClr val="dk1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en-US" altLang="ko" sz="1600" dirty="0">
              <a:solidFill>
                <a:schemeClr val="dk1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2. </a:t>
            </a:r>
            <a:r>
              <a:rPr lang="ko" sz="16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리뷰 읽기/조회</a:t>
            </a:r>
            <a:endParaRPr sz="16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marL="4381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모든 리뷰를 읽을 수 있어야 한다.</a:t>
            </a:r>
            <a:endParaRPr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4381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회원이름 클릭 시 특정 회원이 작성한 리뷰를 모아서 볼 수 있어야 한다.</a:t>
            </a:r>
            <a:endParaRPr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4381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회원 정보에는 해당 리뷰어의 도움 개수와 작성 개수가 나타난다.</a:t>
            </a:r>
            <a:endParaRPr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4381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정렬 : 베스트 순, 최신 순</a:t>
            </a:r>
            <a:endParaRPr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4381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별점 통계 별로 리뷰를 볼 수 있어야 한다. (최고~나쁨)</a:t>
            </a:r>
            <a:endParaRPr lang="en-US" altLang="ko"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4381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endParaRPr lang="en-US" altLang="ko"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3. </a:t>
            </a:r>
            <a:r>
              <a:rPr lang="ko" sz="16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리뷰 관리</a:t>
            </a:r>
            <a:endParaRPr sz="16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marL="4381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작성자 본인만 수정하거나 삭제할 수 있어야 한다.</a:t>
            </a:r>
            <a:endParaRPr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4381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판매자가 부적절한 리뷰를 삭제할 수 있어야 한다.</a:t>
            </a:r>
            <a:endParaRPr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4441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956540" y="396066"/>
            <a:ext cx="930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Review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10" name="Google Shape;98;p6">
            <a:extLst>
              <a:ext uri="{FF2B5EF4-FFF2-40B4-BE49-F238E27FC236}">
                <a16:creationId xmlns:a16="http://schemas.microsoft.com/office/drawing/2014/main" id="{05859F28-8A3D-40DA-81DD-97DD2F77C7A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4763"/>
          <a:stretch/>
        </p:blipFill>
        <p:spPr>
          <a:xfrm>
            <a:off x="1091444" y="1217411"/>
            <a:ext cx="9457890" cy="221158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9;p6">
            <a:extLst>
              <a:ext uri="{FF2B5EF4-FFF2-40B4-BE49-F238E27FC236}">
                <a16:creationId xmlns:a16="http://schemas.microsoft.com/office/drawing/2014/main" id="{785E4C04-4468-4652-8B66-49165D4AB276}"/>
              </a:ext>
            </a:extLst>
          </p:cNvPr>
          <p:cNvSpPr txBox="1"/>
          <p:nvPr/>
        </p:nvSpPr>
        <p:spPr>
          <a:xfrm>
            <a:off x="1105724" y="3764975"/>
            <a:ext cx="10415356" cy="2211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상품별 리뷰</a:t>
            </a:r>
            <a:endParaRPr lang="en-US" altLang="ko" sz="16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altLang="ko"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alt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Review </a:t>
            </a:r>
            <a: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번호, 제목, 내용, 별점, 좋아요, 생성일, 수정일, 상품ID, 회원번호, 이메일</a:t>
            </a:r>
            <a:endParaRPr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alt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2. </a:t>
            </a:r>
            <a:r>
              <a:rPr lang="ko" sz="16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마이페이지 리뷰 (리뷰관리)</a:t>
            </a:r>
            <a:endParaRPr lang="en-US" altLang="ko" sz="16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endParaRPr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이미지 파일 ID, 이미지 파일 용도, 이미지 파일 원본 이름, 이미지 파일 저장 이름, 이미지 파일 크기, S3에서 관리할 key, S3에 저장할 경로, 리뷰 번호</a:t>
            </a:r>
            <a:endParaRPr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9736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956540" y="396066"/>
            <a:ext cx="930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Review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310D66-E5D1-4147-B2C5-78752D24F494}"/>
              </a:ext>
            </a:extLst>
          </p:cNvPr>
          <p:cNvSpPr txBox="1"/>
          <p:nvPr/>
        </p:nvSpPr>
        <p:spPr>
          <a:xfrm>
            <a:off x="356365" y="117606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28-4EC7-4109-8811-FCDFC2C0401D}"/>
              </a:ext>
            </a:extLst>
          </p:cNvPr>
          <p:cNvSpPr txBox="1"/>
          <p:nvPr/>
        </p:nvSpPr>
        <p:spPr>
          <a:xfrm>
            <a:off x="836189" y="1176060"/>
            <a:ext cx="37240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S3 Image Upload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7" name="Google Shape;110;p12">
            <a:extLst>
              <a:ext uri="{FF2B5EF4-FFF2-40B4-BE49-F238E27FC236}">
                <a16:creationId xmlns:a16="http://schemas.microsoft.com/office/drawing/2014/main" id="{4C0C68EC-8422-4EB0-A60F-7F9193B75580}"/>
              </a:ext>
            </a:extLst>
          </p:cNvPr>
          <p:cNvSpPr txBox="1"/>
          <p:nvPr/>
        </p:nvSpPr>
        <p:spPr>
          <a:xfrm>
            <a:off x="1271464" y="2615909"/>
            <a:ext cx="8912762" cy="323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en-US" alt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1. </a:t>
            </a:r>
            <a: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client에서 첨부파일을 첨부하면 spring에서 제공하고 있는 MultipartFile 인터페이스를 이용하여 파일을 업로드(서버에 전송) 한다.</a:t>
            </a:r>
            <a:b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b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(MultipartFile -&gt; 파일의 이름,크기, 내용과 같은 업로드된 파일의 내용에 엑세스하는 방법을 제공)</a:t>
            </a:r>
            <a:b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endParaRPr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1460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en-US" alt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2 .</a:t>
            </a:r>
            <a: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MultipartFile을 객체로 변환한다.</a:t>
            </a:r>
            <a:b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endParaRPr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1460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en-US" alt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3. </a:t>
            </a:r>
            <a: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스트림 데이터로 변환된 객체를 s3 bucket에 업로드한다.</a:t>
            </a:r>
            <a:b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endParaRPr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4. </a:t>
            </a:r>
            <a:r>
              <a:rPr lang="ko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s3에 저장된 객체 url DB imagePath에 저장한다.</a:t>
            </a:r>
            <a:br>
              <a:rPr lang="ko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endParaRPr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18" name="Google Shape;111;p12">
            <a:extLst>
              <a:ext uri="{FF2B5EF4-FFF2-40B4-BE49-F238E27FC236}">
                <a16:creationId xmlns:a16="http://schemas.microsoft.com/office/drawing/2014/main" id="{3B5A98AE-D23B-4C75-967E-CA5ACFC926E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221" t="18195" r="4476" b="14416"/>
          <a:stretch/>
        </p:blipFill>
        <p:spPr>
          <a:xfrm>
            <a:off x="4597266" y="1158596"/>
            <a:ext cx="6237833" cy="14072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59064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956540" y="396066"/>
            <a:ext cx="930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Review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310D66-E5D1-4147-B2C5-78752D24F494}"/>
              </a:ext>
            </a:extLst>
          </p:cNvPr>
          <p:cNvSpPr txBox="1"/>
          <p:nvPr/>
        </p:nvSpPr>
        <p:spPr>
          <a:xfrm>
            <a:off x="356365" y="117606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28-4EC7-4109-8811-FCDFC2C0401D}"/>
              </a:ext>
            </a:extLst>
          </p:cNvPr>
          <p:cNvSpPr txBox="1"/>
          <p:nvPr/>
        </p:nvSpPr>
        <p:spPr>
          <a:xfrm>
            <a:off x="836189" y="1176060"/>
            <a:ext cx="37240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S3 Image Bucket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pic>
        <p:nvPicPr>
          <p:cNvPr id="12" name="Google Shape;133;p16">
            <a:extLst>
              <a:ext uri="{FF2B5EF4-FFF2-40B4-BE49-F238E27FC236}">
                <a16:creationId xmlns:a16="http://schemas.microsoft.com/office/drawing/2014/main" id="{D1723515-38E9-4282-8738-59E15348DC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8393" y="1851803"/>
            <a:ext cx="3951881" cy="431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34;p16">
            <a:extLst>
              <a:ext uri="{FF2B5EF4-FFF2-40B4-BE49-F238E27FC236}">
                <a16:creationId xmlns:a16="http://schemas.microsoft.com/office/drawing/2014/main" id="{996D0226-967C-4514-AC43-D7061703A6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03" y="3527716"/>
            <a:ext cx="3819859" cy="96167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32;p16">
            <a:extLst>
              <a:ext uri="{FF2B5EF4-FFF2-40B4-BE49-F238E27FC236}">
                <a16:creationId xmlns:a16="http://schemas.microsoft.com/office/drawing/2014/main" id="{B5EC6646-3F19-4107-A0FB-A026C4C8345D}"/>
              </a:ext>
            </a:extLst>
          </p:cNvPr>
          <p:cNvSpPr txBox="1"/>
          <p:nvPr/>
        </p:nvSpPr>
        <p:spPr>
          <a:xfrm>
            <a:off x="5040098" y="1629193"/>
            <a:ext cx="6708530" cy="44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ko" sz="1500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1. </a:t>
            </a:r>
            <a:r>
              <a:rPr lang="ko" sz="1500" u="sng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S3 버킷 생성</a:t>
            </a:r>
            <a:endParaRPr lang="en-US" altLang="ko" sz="1500" u="sng" dirty="0">
              <a:solidFill>
                <a:srgbClr val="434343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sz="1500" dirty="0">
              <a:solidFill>
                <a:srgbClr val="434343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419100" lvl="0" indent="-2857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ial" panose="020B0604020202020204" pitchFamily="34" charset="0"/>
              <a:buChar char="•"/>
            </a:pPr>
            <a:r>
              <a:rPr lang="ko" sz="1500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퍼블릭 액세스가 가능하도록 AWS Policy Generator에서 버킷 정책을 편집한다.</a:t>
            </a:r>
            <a:endParaRPr sz="1500" dirty="0">
              <a:solidFill>
                <a:srgbClr val="434343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419100" lvl="0" indent="-2857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ial" panose="020B0604020202020204" pitchFamily="34" charset="0"/>
              <a:buChar char="•"/>
            </a:pPr>
            <a:r>
              <a:rPr lang="ko" sz="1500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IAM 사용자 등록한다.</a:t>
            </a:r>
            <a:endParaRPr sz="1500" dirty="0">
              <a:solidFill>
                <a:srgbClr val="434343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419100" lvl="0" indent="-2857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ial" panose="020B0604020202020204" pitchFamily="34" charset="0"/>
              <a:buChar char="•"/>
            </a:pPr>
            <a:r>
              <a:rPr lang="ko" sz="1500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S3 사용 권한을 부여하기 위해 AmazonS3FullAccess를 검색해서 체크한다.</a:t>
            </a:r>
            <a:endParaRPr sz="1500" dirty="0">
              <a:solidFill>
                <a:srgbClr val="434343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434343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2. </a:t>
            </a:r>
            <a:r>
              <a:rPr lang="ko" sz="1500" u="sng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build.gradle 설정</a:t>
            </a:r>
            <a:endParaRPr sz="1500" u="sng" dirty="0">
              <a:solidFill>
                <a:srgbClr val="434343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434343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3. </a:t>
            </a:r>
            <a:r>
              <a:rPr lang="ko" sz="1500" u="sng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aws.properties 파일 설정 </a:t>
            </a:r>
            <a:endParaRPr lang="en-US" altLang="ko" sz="1500" u="sng" dirty="0">
              <a:solidFill>
                <a:srgbClr val="434343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</a:t>
            </a:r>
            <a:r>
              <a:rPr lang="ko" sz="1500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(accesskey, secretkey 보안을 위해 .gitignore 파일에 등록)</a:t>
            </a:r>
            <a:endParaRPr sz="1500" dirty="0">
              <a:solidFill>
                <a:srgbClr val="434343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434343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4. </a:t>
            </a:r>
            <a:r>
              <a:rPr lang="ko" sz="1500" u="sng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FileUploadController 설정</a:t>
            </a:r>
            <a:endParaRPr sz="1500" u="sng" dirty="0">
              <a:solidFill>
                <a:srgbClr val="434343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434343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5. </a:t>
            </a:r>
            <a:r>
              <a:rPr lang="ko" sz="1500" u="sng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이미지 리사이징 </a:t>
            </a:r>
            <a:r>
              <a:rPr lang="ko" sz="1500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 효율적인 서버 운영을 위해</a:t>
            </a:r>
            <a:r>
              <a:rPr lang="ko-KR" altLang="en-US" sz="1500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서</a:t>
            </a:r>
            <a:r>
              <a:rPr lang="en-US" altLang="ko-KR" sz="1500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sz="1500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사용한다</a:t>
            </a:r>
            <a:r>
              <a:rPr lang="en-US" altLang="ko-KR" sz="1500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434343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1500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</a:t>
            </a:r>
            <a:r>
              <a:rPr lang="ko" sz="1500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aws lambda - 내가 요청받고 처리하는 서버가 없는 대신 AWS 서버가 일을 </a:t>
            </a:r>
            <a:endParaRPr lang="en-US" altLang="ko" sz="1500" dirty="0">
              <a:solidFill>
                <a:srgbClr val="434343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1500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                      </a:t>
            </a:r>
            <a:r>
              <a:rPr lang="ko" sz="1500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처리해준다.</a:t>
            </a:r>
            <a:r>
              <a:rPr lang="en-US" altLang="ko" sz="1500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" sz="1500" dirty="0">
                <a:solidFill>
                  <a:srgbClr val="434343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사용한 시간에 한해 비용을 지불한다.</a:t>
            </a:r>
            <a:endParaRPr sz="1500" dirty="0">
              <a:solidFill>
                <a:srgbClr val="434343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endParaRPr sz="15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317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8EF8FF-32D3-4710-B1AB-E2CE1ED90EA7}"/>
              </a:ext>
            </a:extLst>
          </p:cNvPr>
          <p:cNvSpPr/>
          <p:nvPr/>
        </p:nvSpPr>
        <p:spPr>
          <a:xfrm>
            <a:off x="227348" y="20700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349D44-E655-432D-A297-A5A4B1C14725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23DAC4-6AFE-4588-84D1-4F5C9B0548FB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4" name="그림 13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8183ADE8-A914-4DD6-A369-2E07D95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28" y="1773626"/>
            <a:ext cx="6277944" cy="41550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B6EBA3-36E6-4F6F-A256-0825600CDC83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25C93A-502E-4BBB-B03B-953893C23F7F}"/>
              </a:ext>
            </a:extLst>
          </p:cNvPr>
          <p:cNvSpPr txBox="1"/>
          <p:nvPr/>
        </p:nvSpPr>
        <p:spPr>
          <a:xfrm>
            <a:off x="860037" y="121209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쿠팡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Workflow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636F0C-D647-4208-845D-CA726F518C8F}"/>
              </a:ext>
            </a:extLst>
          </p:cNvPr>
          <p:cNvSpPr txBox="1"/>
          <p:nvPr/>
        </p:nvSpPr>
        <p:spPr>
          <a:xfrm>
            <a:off x="393792" y="1178017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3EB42F67-082D-453E-8509-CEEEF8B55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E0D33F-487A-4106-A358-625B3C729205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634091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82912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956540" y="396066"/>
            <a:ext cx="930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Review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310D66-E5D1-4147-B2C5-78752D24F494}"/>
              </a:ext>
            </a:extLst>
          </p:cNvPr>
          <p:cNvSpPr txBox="1"/>
          <p:nvPr/>
        </p:nvSpPr>
        <p:spPr>
          <a:xfrm>
            <a:off x="356365" y="117606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28-4EC7-4109-8811-FCDFC2C0401D}"/>
              </a:ext>
            </a:extLst>
          </p:cNvPr>
          <p:cNvSpPr txBox="1"/>
          <p:nvPr/>
        </p:nvSpPr>
        <p:spPr>
          <a:xfrm>
            <a:off x="836189" y="1176060"/>
            <a:ext cx="75640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S3 Image Upload Resizing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7" name="Google Shape;147;g262765164f1_0_111">
            <a:extLst>
              <a:ext uri="{FF2B5EF4-FFF2-40B4-BE49-F238E27FC236}">
                <a16:creationId xmlns:a16="http://schemas.microsoft.com/office/drawing/2014/main" id="{62FA0BEA-DD4A-4CEB-881C-18DB9A15D16E}"/>
              </a:ext>
            </a:extLst>
          </p:cNvPr>
          <p:cNvSpPr txBox="1"/>
          <p:nvPr/>
        </p:nvSpPr>
        <p:spPr>
          <a:xfrm>
            <a:off x="1091444" y="1923709"/>
            <a:ext cx="9637007" cy="4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62626"/>
              </a:solidFill>
              <a:highlight>
                <a:srgbClr val="F8F9FA"/>
              </a:highlight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600" dirty="0">
                <a:solidFill>
                  <a:srgbClr val="26262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S3 스토리지에 있는 이미지 파일들을 한 개당 5MB의 이미지를 최대 100개의 파일로 업로드하기</a:t>
            </a:r>
            <a:endParaRPr lang="en-US" altLang="ko" sz="1600" dirty="0">
              <a:solidFill>
                <a:srgbClr val="262626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62626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</a:pPr>
            <a:r>
              <a:rPr lang="en-US" altLang="ko" sz="1600" dirty="0">
                <a:solidFill>
                  <a:srgbClr val="26262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</a:t>
            </a:r>
            <a:r>
              <a:rPr lang="ko" sz="1600" dirty="0">
                <a:solidFill>
                  <a:srgbClr val="26262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원본 사이즈의 이미지를 그대로 올리게 되면, 로딩이 늦어지게 된다.</a:t>
            </a:r>
            <a:r>
              <a:rPr lang="en-US" altLang="ko" sz="1600" dirty="0">
                <a:solidFill>
                  <a:srgbClr val="26262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</a:pPr>
            <a:r>
              <a:rPr lang="en-US" altLang="ko" sz="1600" dirty="0">
                <a:solidFill>
                  <a:srgbClr val="26262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</a:t>
            </a:r>
            <a:r>
              <a:rPr lang="ko" sz="1600" dirty="0">
                <a:solidFill>
                  <a:srgbClr val="26262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따라서, 빠른 이미지의 로딩을 위해서는 이미지 리사이징이 필요하다.</a:t>
            </a:r>
            <a:endParaRPr sz="1600" dirty="0">
              <a:solidFill>
                <a:srgbClr val="262626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62626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600" dirty="0">
                <a:solidFill>
                  <a:srgbClr val="26262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이미지 사이즈를 줄이려면,</a:t>
            </a:r>
            <a:r>
              <a:rPr lang="en-US" altLang="ko" sz="1600" dirty="0">
                <a:solidFill>
                  <a:srgbClr val="26262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" sz="1600" dirty="0">
                <a:solidFill>
                  <a:srgbClr val="26262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서버에서 직접 이미지 크기를 조정</a:t>
            </a:r>
            <a:r>
              <a:rPr lang="ko-KR" altLang="en-US" sz="1600" dirty="0">
                <a:solidFill>
                  <a:srgbClr val="26262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하고</a:t>
            </a:r>
            <a:r>
              <a:rPr lang="en-US" altLang="ko-KR" sz="1600" dirty="0">
                <a:solidFill>
                  <a:srgbClr val="26262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" sz="1600" dirty="0">
                <a:solidFill>
                  <a:srgbClr val="26262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Serverless Lambda를 활용한다.</a:t>
            </a:r>
            <a:endParaRPr sz="1600" dirty="0">
              <a:solidFill>
                <a:srgbClr val="262626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62626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62626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ko" sz="1600" dirty="0">
                <a:solidFill>
                  <a:srgbClr val="26262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다수의 이미지 파일 저장</a:t>
            </a:r>
            <a:endParaRPr sz="1600" dirty="0">
              <a:solidFill>
                <a:srgbClr val="262626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262626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dirty="0">
                <a:solidFill>
                  <a:srgbClr val="26262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단일 이미지와 다른 것 : form 태그의 </a:t>
            </a:r>
            <a:r>
              <a:rPr lang="ko" sz="1600" dirty="0">
                <a:solidFill>
                  <a:schemeClr val="accent2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multipart/form-data</a:t>
            </a:r>
            <a:endParaRPr lang="en-US" altLang="ko" sz="1600" dirty="0">
              <a:solidFill>
                <a:schemeClr val="accent2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lvl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ko" sz="1600" dirty="0">
                <a:solidFill>
                  <a:srgbClr val="26262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다수 이미지 형태의 이미지를 보내려면 통신할 때 헤더에 multipart/form-data가 추가되어야 한다. </a:t>
            </a:r>
            <a:endParaRPr sz="1600" dirty="0">
              <a:solidFill>
                <a:srgbClr val="262626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4018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7DBBACE-FC21-4B49-A56F-C5E7C9E03DD5}"/>
              </a:ext>
            </a:extLst>
          </p:cNvPr>
          <p:cNvSpPr/>
          <p:nvPr/>
        </p:nvSpPr>
        <p:spPr>
          <a:xfrm>
            <a:off x="198738" y="20810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AEAA14-551B-44A9-AC7D-75E8AFB31A18}"/>
              </a:ext>
            </a:extLst>
          </p:cNvPr>
          <p:cNvCxnSpPr>
            <a:cxnSpLocks/>
          </p:cNvCxnSpPr>
          <p:nvPr/>
        </p:nvCxnSpPr>
        <p:spPr>
          <a:xfrm flipV="1">
            <a:off x="2063552" y="3717032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68A4E9-EE9D-4826-9099-D0F0C5769516}"/>
              </a:ext>
            </a:extLst>
          </p:cNvPr>
          <p:cNvSpPr txBox="1"/>
          <p:nvPr/>
        </p:nvSpPr>
        <p:spPr>
          <a:xfrm>
            <a:off x="2358978" y="2528900"/>
            <a:ext cx="74168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6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CI</a:t>
            </a:r>
            <a:endParaRPr lang="en-US" altLang="ko-KR" sz="48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343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1460596" y="396066"/>
            <a:ext cx="42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CI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B5D233-5478-9005-E8BD-63731F958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58"/>
          <a:stretch/>
        </p:blipFill>
        <p:spPr>
          <a:xfrm>
            <a:off x="736939" y="2245036"/>
            <a:ext cx="10733765" cy="266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122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1460596" y="396066"/>
            <a:ext cx="42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CI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92D172-041F-2B22-547B-5A9FB0CFAF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49"/>
          <a:stretch/>
        </p:blipFill>
        <p:spPr>
          <a:xfrm>
            <a:off x="834628" y="1365275"/>
            <a:ext cx="10308468" cy="452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098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1460596" y="396066"/>
            <a:ext cx="42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CI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040B18-E427-2937-B5A5-0B2C36EB7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" t="1348" r="1035" b="1336"/>
          <a:stretch/>
        </p:blipFill>
        <p:spPr>
          <a:xfrm>
            <a:off x="1462779" y="1101772"/>
            <a:ext cx="9169725" cy="524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002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1460596" y="396066"/>
            <a:ext cx="42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CI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C1C301-AA4C-FCED-2753-9A6CB105E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8" b="1986"/>
          <a:stretch/>
        </p:blipFill>
        <p:spPr>
          <a:xfrm>
            <a:off x="2999656" y="978216"/>
            <a:ext cx="5924468" cy="54426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33604-2C73-10F3-95FA-B321B2804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82" y="888329"/>
            <a:ext cx="2451024" cy="44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13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1460596" y="396066"/>
            <a:ext cx="42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CI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9E34C2-2B6D-9622-7CC0-44E24697D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64" y="1019065"/>
            <a:ext cx="3438384" cy="7096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C10940-F538-FB84-FBB2-8599FD412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5" t="10720" r="4311" b="3885"/>
          <a:stretch/>
        </p:blipFill>
        <p:spPr>
          <a:xfrm>
            <a:off x="543134" y="1603342"/>
            <a:ext cx="11105732" cy="48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394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1460596" y="396066"/>
            <a:ext cx="42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CI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9D87CA-1ED4-64A6-0D59-931E09AFF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03"/>
          <a:stretch/>
        </p:blipFill>
        <p:spPr>
          <a:xfrm>
            <a:off x="371364" y="905762"/>
            <a:ext cx="3438384" cy="5790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2A8B7F-5596-54D2-744E-30A3CC16AB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6" t="4879" b="3315"/>
          <a:stretch/>
        </p:blipFill>
        <p:spPr>
          <a:xfrm>
            <a:off x="371364" y="1719917"/>
            <a:ext cx="11422385" cy="462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9189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1460596" y="396066"/>
            <a:ext cx="42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CI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6B3D88-F391-7C53-4253-F931BEF4A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49"/>
          <a:stretch/>
        </p:blipFill>
        <p:spPr>
          <a:xfrm>
            <a:off x="337508" y="953213"/>
            <a:ext cx="3438384" cy="5737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21EDBA-5FE6-5D16-6A45-1A713860C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7" t="1849" r="2960" b="2685"/>
          <a:stretch/>
        </p:blipFill>
        <p:spPr>
          <a:xfrm>
            <a:off x="1811524" y="1517761"/>
            <a:ext cx="8302911" cy="494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538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8239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1460596" y="396066"/>
            <a:ext cx="42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CI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F47CFD-3795-EEE9-C932-176E6A7F5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83" y="875321"/>
            <a:ext cx="2929492" cy="3762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D93D41-7B73-B8FA-262F-1D76A561F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9" t="1756" r="1454" b="2675"/>
          <a:stretch/>
        </p:blipFill>
        <p:spPr>
          <a:xfrm>
            <a:off x="1919536" y="1316727"/>
            <a:ext cx="8064896" cy="52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46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97E9AA4-B02D-4AF2-80DD-33637678E51D}"/>
              </a:ext>
            </a:extLst>
          </p:cNvPr>
          <p:cNvSpPr/>
          <p:nvPr/>
        </p:nvSpPr>
        <p:spPr>
          <a:xfrm>
            <a:off x="227348" y="251412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439E2-1C7F-4F83-9E79-0EF665D6A592}"/>
              </a:ext>
            </a:extLst>
          </p:cNvPr>
          <p:cNvSpPr txBox="1"/>
          <p:nvPr/>
        </p:nvSpPr>
        <p:spPr>
          <a:xfrm>
            <a:off x="911424" y="1232830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Gopang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Workflow(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회원가입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257F9-C5C8-4460-BCCF-F2D0506A5EAA}"/>
              </a:ext>
            </a:extLst>
          </p:cNvPr>
          <p:cNvSpPr txBox="1"/>
          <p:nvPr/>
        </p:nvSpPr>
        <p:spPr>
          <a:xfrm>
            <a:off x="459281" y="117492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2F4FD82-FBCF-4BA7-898F-9F9CB1FB279D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B73E935-62EE-453E-8AD8-DF28635522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0" name="그림 9" descr="텍스트, 도표, 폰트, 평행이(가) 표시된 사진&#10;&#10;자동 생성된 설명">
            <a:extLst>
              <a:ext uri="{FF2B5EF4-FFF2-40B4-BE49-F238E27FC236}">
                <a16:creationId xmlns:a16="http://schemas.microsoft.com/office/drawing/2014/main" id="{D87DD7C4-D1A9-4044-8F3B-6DBCF12C73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24" y="1255007"/>
            <a:ext cx="2881777" cy="51556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A42157-0F6A-4B61-A1D9-607F3B6EF04B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FFA06E04-5F24-48C1-A3FF-4F86B0EF4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E4EF89-8C28-4C56-BD71-EE149963043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5172509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1460596" y="396066"/>
            <a:ext cx="42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CI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47A6D1-A46D-5026-6471-434982C3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14" y="906302"/>
            <a:ext cx="2929492" cy="3762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583CB5-C565-ED14-45B2-21FE8E9EB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1" t="2976" r="1676" b="3598"/>
          <a:stretch/>
        </p:blipFill>
        <p:spPr>
          <a:xfrm>
            <a:off x="1884860" y="1282567"/>
            <a:ext cx="7560840" cy="505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9566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8610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1460596" y="396066"/>
            <a:ext cx="42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CI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7B0C71-A61F-20D5-C167-1CC06D06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14" y="888329"/>
            <a:ext cx="2929492" cy="3762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832CB98-370A-F3C8-5B7A-30B9590E1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88" y="1405082"/>
            <a:ext cx="3870030" cy="26516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8BD180-FA62-7755-EE80-6A2FF2056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142" y="961406"/>
            <a:ext cx="6991630" cy="538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187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1460596" y="396066"/>
            <a:ext cx="42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CI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A1A333-2290-77FB-8E47-C264B8A9B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1" b="14930"/>
          <a:stretch/>
        </p:blipFill>
        <p:spPr>
          <a:xfrm>
            <a:off x="497378" y="1036497"/>
            <a:ext cx="2560351" cy="6176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7E7C55-EED9-23A3-D3C2-37C9F7FF55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5" t="3564" r="1191" b="11365"/>
          <a:stretch/>
        </p:blipFill>
        <p:spPr>
          <a:xfrm>
            <a:off x="497378" y="2076440"/>
            <a:ext cx="11197244" cy="349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992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1460596" y="396066"/>
            <a:ext cx="42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CI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E1B2B6-CBB1-2995-FB58-35CF71966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19"/>
          <a:stretch/>
        </p:blipFill>
        <p:spPr>
          <a:xfrm>
            <a:off x="407368" y="905762"/>
            <a:ext cx="2560351" cy="4616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DA9754-DD99-DB9B-C93B-937A654C9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285569"/>
            <a:ext cx="3268625" cy="4251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C21C7F-1D54-B969-AA09-6A9B335C9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7" t="3093" r="1196" b="4695"/>
          <a:stretch/>
        </p:blipFill>
        <p:spPr>
          <a:xfrm>
            <a:off x="404644" y="1884520"/>
            <a:ext cx="11269252" cy="420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960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1460596" y="396066"/>
            <a:ext cx="42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CI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E12919-855B-77A6-4E7F-1D5339714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376"/>
          <a:stretch/>
        </p:blipFill>
        <p:spPr>
          <a:xfrm>
            <a:off x="371364" y="905762"/>
            <a:ext cx="2560351" cy="3629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3DD2D8-7949-8A44-D3C4-1465850EC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66" y="1265877"/>
            <a:ext cx="3268625" cy="4251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9EBD31-8104-6E56-0816-9DF47185F2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3" t="1802" r="652" b="1378"/>
          <a:stretch/>
        </p:blipFill>
        <p:spPr>
          <a:xfrm>
            <a:off x="1357682" y="1628875"/>
            <a:ext cx="9476636" cy="496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965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1460596" y="396066"/>
            <a:ext cx="42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CI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779428-B300-DC08-DA6D-F3B96A6F4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282"/>
          <a:stretch/>
        </p:blipFill>
        <p:spPr>
          <a:xfrm>
            <a:off x="255958" y="888329"/>
            <a:ext cx="2560351" cy="3804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4E58DE-0113-C275-7FBD-3F4841F73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250703"/>
            <a:ext cx="3268625" cy="4251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50BE25-4773-042B-848C-24A1D543A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9" t="5307" r="996" b="2662"/>
          <a:stretch/>
        </p:blipFill>
        <p:spPr>
          <a:xfrm>
            <a:off x="464098" y="1956407"/>
            <a:ext cx="11263804" cy="411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008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1460596" y="396066"/>
            <a:ext cx="42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CI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8EEFA0-F7D9-C9B5-4E93-9C49E5E346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491"/>
          <a:stretch/>
        </p:blipFill>
        <p:spPr>
          <a:xfrm>
            <a:off x="443372" y="887353"/>
            <a:ext cx="2560351" cy="3454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D0A7C56-75A8-85F1-B7E5-D71D1D1A2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97" y="1232756"/>
            <a:ext cx="2045211" cy="3506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0D1F5F-3479-8471-0D7E-E647A0D70F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1" t="2518"/>
          <a:stretch/>
        </p:blipFill>
        <p:spPr>
          <a:xfrm>
            <a:off x="1164392" y="1547709"/>
            <a:ext cx="9732660" cy="50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1356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1460596" y="396066"/>
            <a:ext cx="42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CI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BD2E2B-F558-3D61-9A68-03DACC0FD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757"/>
          <a:stretch/>
        </p:blipFill>
        <p:spPr>
          <a:xfrm>
            <a:off x="407368" y="916817"/>
            <a:ext cx="2799479" cy="3879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8087619-4B13-9C57-B3A9-8458D079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5" t="17048" b="22215"/>
          <a:stretch/>
        </p:blipFill>
        <p:spPr>
          <a:xfrm>
            <a:off x="587388" y="1315819"/>
            <a:ext cx="1390534" cy="2409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C9724D-4B20-A899-5A33-58992E14E3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" t="6046" r="12792" b="5524"/>
          <a:stretch/>
        </p:blipFill>
        <p:spPr>
          <a:xfrm>
            <a:off x="587388" y="1992069"/>
            <a:ext cx="10923433" cy="355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703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1460596" y="396066"/>
            <a:ext cx="42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CI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3B00B6-1628-1439-463B-E53F120E4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57"/>
          <a:stretch/>
        </p:blipFill>
        <p:spPr>
          <a:xfrm>
            <a:off x="371364" y="861638"/>
            <a:ext cx="2799479" cy="3804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4B085F-5597-DA1F-3AB3-BDF8A9750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169" y="1308368"/>
            <a:ext cx="8895662" cy="519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130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1460596" y="396066"/>
            <a:ext cx="42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CI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CAB9FE-235D-5C24-6F26-E0A399F1A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403"/>
          <a:stretch/>
        </p:blipFill>
        <p:spPr>
          <a:xfrm>
            <a:off x="407368" y="905763"/>
            <a:ext cx="2799479" cy="3629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B82A13-FF32-C8EC-FFB7-D8548AF85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58" y="1225102"/>
            <a:ext cx="1591157" cy="34879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8EFC1F2-B29B-EA20-B5FA-A1495C17C69C}"/>
              </a:ext>
            </a:extLst>
          </p:cNvPr>
          <p:cNvGrpSpPr/>
          <p:nvPr/>
        </p:nvGrpSpPr>
        <p:grpSpPr>
          <a:xfrm>
            <a:off x="1791849" y="1364821"/>
            <a:ext cx="9877311" cy="4912160"/>
            <a:chOff x="867279" y="1122746"/>
            <a:chExt cx="10470174" cy="52325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7A0C319-E9E2-589A-B42A-4DC718428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279" y="1122746"/>
              <a:ext cx="10457435" cy="184218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53980C6-FCDC-91EF-3E37-73AF5D04D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018" y="3052894"/>
              <a:ext cx="10457435" cy="3302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3163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97E9AA4-B02D-4AF2-80DD-33637678E51D}"/>
              </a:ext>
            </a:extLst>
          </p:cNvPr>
          <p:cNvSpPr/>
          <p:nvPr/>
        </p:nvSpPr>
        <p:spPr>
          <a:xfrm>
            <a:off x="227348" y="21292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439E2-1C7F-4F83-9E79-0EF665D6A592}"/>
              </a:ext>
            </a:extLst>
          </p:cNvPr>
          <p:cNvSpPr txBox="1"/>
          <p:nvPr/>
        </p:nvSpPr>
        <p:spPr>
          <a:xfrm>
            <a:off x="1195269" y="127258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Gopang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Workflow(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상품등록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257F9-C5C8-4460-BCCF-F2D0506A5EAA}"/>
              </a:ext>
            </a:extLst>
          </p:cNvPr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2F4FD82-FBCF-4BA7-898F-9F9CB1FB279D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B73E935-62EE-453E-8AD8-DF28635522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1" name="그림 10" descr="도표, 스케치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5423B3FF-81F8-4426-A8C0-00F24ECC8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60" y="2004852"/>
            <a:ext cx="5192964" cy="4120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A42157-0F6A-4B61-A1D9-607F3B6EF04B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A884B422-C1D2-4C59-9502-04D8AE84C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097B6-1FAA-47A2-A0E7-5051FE4D29C1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691747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803412" y="895579"/>
            <a:ext cx="17281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기획 의도</a:t>
            </a:r>
            <a:endParaRPr lang="en-US" altLang="ko-KR" sz="2800" b="1" spc="-150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05698-9FC2-CA75-9C35-8F75633C67B7}"/>
              </a:ext>
            </a:extLst>
          </p:cNvPr>
          <p:cNvSpPr txBox="1"/>
          <p:nvPr/>
        </p:nvSpPr>
        <p:spPr>
          <a:xfrm>
            <a:off x="369699" y="87041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B69444-0D0D-42B7-9CD6-9B69D11FAE25}"/>
              </a:ext>
            </a:extLst>
          </p:cNvPr>
          <p:cNvSpPr/>
          <p:nvPr/>
        </p:nvSpPr>
        <p:spPr>
          <a:xfrm>
            <a:off x="695400" y="1482090"/>
            <a:ext cx="1140861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sz="1600" b="1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b="1" u="sng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모듈화와 유연성 강화</a:t>
            </a:r>
            <a:endParaRPr lang="en-US" altLang="ko-KR" b="1" u="sng" dirty="0">
              <a:solidFill>
                <a:srgbClr val="3741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>
              <a:buFont typeface="+mj-lt"/>
              <a:buAutoNum type="arabicPeriod"/>
            </a:pPr>
            <a:endParaRPr lang="ko-KR" altLang="en-US" sz="1400" dirty="0">
              <a:solidFill>
                <a:srgbClr val="3741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lvl="1"/>
            <a:r>
              <a:rPr lang="ko-KR" altLang="en-US" sz="1400" b="1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목표</a:t>
            </a:r>
            <a:r>
              <a:rPr lang="en-US" altLang="ko-KR" sz="1400" b="1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쿠팡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클론 프로젝트는 </a:t>
            </a:r>
            <a:r>
              <a:rPr lang="ko-KR" altLang="en-US" sz="1400" dirty="0" err="1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마이크로서비스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아키텍처를 통해 각 기능을 독립적인 서비스로 모듈화하고</a:t>
            </a:r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</a:p>
          <a:p>
            <a:pPr lvl="1"/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    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각 서비스 간의 의존성을 최소화하여 유연성을 향상시킬 것입니다</a:t>
            </a:r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endParaRPr lang="en-US" altLang="ko-KR" sz="1400" b="1" dirty="0">
              <a:solidFill>
                <a:srgbClr val="374151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lvl="1"/>
            <a:r>
              <a:rPr lang="ko-KR" altLang="en-US" sz="1400" b="1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이점</a:t>
            </a:r>
            <a:r>
              <a:rPr lang="en-US" altLang="ko-KR" sz="1400" b="1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새로운 기능 추가 또는 기존 기능 변경 시 해당 기능에 대한 서비스만 업데이트할 수 있어 빠른 개발 및 배포가 가능해지며</a:t>
            </a:r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</a:p>
          <a:p>
            <a:pPr lvl="1"/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    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시스템의 확장성이 향상됩니다</a:t>
            </a:r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sz="1400" dirty="0">
              <a:solidFill>
                <a:srgbClr val="374151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400" b="1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b="1" u="sng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서비스 </a:t>
            </a:r>
            <a:r>
              <a:rPr lang="ko-KR" altLang="en-US" b="1" u="sng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디스커버리</a:t>
            </a:r>
            <a:r>
              <a:rPr lang="ko-KR" altLang="en-US" b="1" u="sng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및 로드 </a:t>
            </a:r>
            <a:r>
              <a:rPr lang="ko-KR" altLang="en-US" b="1" u="sng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밸런싱</a:t>
            </a:r>
            <a:r>
              <a:rPr lang="ko-KR" altLang="en-US" b="1" u="sng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적용</a:t>
            </a:r>
            <a:endParaRPr lang="en-US" altLang="ko-KR" sz="1400" b="1" u="sng" dirty="0">
              <a:solidFill>
                <a:srgbClr val="3741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>
              <a:buFont typeface="+mj-lt"/>
              <a:buAutoNum type="arabicPeriod"/>
            </a:pPr>
            <a:endParaRPr lang="ko-KR" altLang="en-US" sz="1400" dirty="0">
              <a:solidFill>
                <a:srgbClr val="3741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lvl="1"/>
            <a:r>
              <a:rPr lang="ko-KR" altLang="en-US" sz="1400" b="1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목표</a:t>
            </a:r>
            <a:r>
              <a:rPr lang="en-US" altLang="ko-KR" sz="1400" b="1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서비스 </a:t>
            </a:r>
            <a:r>
              <a:rPr lang="ko-KR" altLang="en-US" sz="1400" dirty="0" err="1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디스커버리와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로드 </a:t>
            </a:r>
            <a:r>
              <a:rPr lang="ko-KR" altLang="en-US" sz="1400" dirty="0" err="1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밸런싱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기술을 적용하여 서비스 간의 통신을 원활하게 관리하고 부하를 분산시킬 것입니다</a:t>
            </a:r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endParaRPr lang="en-US" altLang="ko-KR" sz="1400" b="1" dirty="0">
              <a:solidFill>
                <a:srgbClr val="374151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lvl="1"/>
            <a:r>
              <a:rPr lang="ko-KR" altLang="en-US" sz="1400" b="1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이점</a:t>
            </a:r>
            <a:r>
              <a:rPr lang="en-US" altLang="ko-KR" sz="1400" b="1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사용자에 대한 부하를 고르게 분산하여 안정적이고 빠른 서비스를 제공하며</a:t>
            </a:r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서비스의 다운타임을 최소화합니다</a:t>
            </a:r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sz="1400" dirty="0">
              <a:solidFill>
                <a:srgbClr val="374151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400" b="1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b="1" u="sng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데이터 관리와 일관성 유지</a:t>
            </a:r>
            <a:endParaRPr lang="en-US" altLang="ko-KR" sz="1400" b="1" u="sng" dirty="0">
              <a:solidFill>
                <a:srgbClr val="3741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>
              <a:buFont typeface="+mj-lt"/>
              <a:buAutoNum type="arabicPeriod"/>
            </a:pPr>
            <a:endParaRPr lang="ko-KR" altLang="en-US" sz="1400" dirty="0">
              <a:solidFill>
                <a:srgbClr val="3741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lvl="1"/>
            <a:r>
              <a:rPr lang="ko-KR" altLang="en-US" sz="1400" b="1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목표</a:t>
            </a:r>
            <a:r>
              <a:rPr lang="en-US" altLang="ko-KR" sz="1400" b="1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데이터베이스를 각 </a:t>
            </a:r>
            <a:r>
              <a:rPr lang="ko-KR" altLang="en-US" sz="1400" dirty="0" err="1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마이크로서비스에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맞게 선택하고</a:t>
            </a:r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데이터 일관성을 유지하는 방안을 마련할 것입니다</a:t>
            </a:r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endParaRPr lang="en-US" altLang="ko-KR" sz="1400" b="1" dirty="0">
              <a:solidFill>
                <a:srgbClr val="374151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lvl="1"/>
            <a:r>
              <a:rPr lang="ko-KR" altLang="en-US" sz="1400" b="1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이점</a:t>
            </a:r>
            <a:r>
              <a:rPr lang="en-US" altLang="ko-KR" sz="1400" b="1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각 서비스의 독립된 데이터베이스를 관리하여 데이터 일관성을 유지하고</a:t>
            </a:r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</a:p>
          <a:p>
            <a:pPr lvl="1"/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    필요에 따라 관계형 또는 </a:t>
            </a:r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NoSQL 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데이터베이스를 선택하여</a:t>
            </a:r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데이터 관리의 효율성을 극대화할 수 있습니다</a:t>
            </a:r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sz="1400" dirty="0">
              <a:solidFill>
                <a:srgbClr val="374151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400" b="1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b="1" u="sng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보안 및 모니터링 강화</a:t>
            </a:r>
            <a:endParaRPr lang="en-US" altLang="ko-KR" b="1" u="sng" dirty="0">
              <a:solidFill>
                <a:srgbClr val="3741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>
              <a:buFont typeface="+mj-lt"/>
              <a:buAutoNum type="arabicPeriod"/>
            </a:pPr>
            <a:endParaRPr lang="ko-KR" altLang="en-US" sz="1400" dirty="0">
              <a:solidFill>
                <a:srgbClr val="3741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lvl="1"/>
            <a:r>
              <a:rPr lang="ko-KR" altLang="en-US" sz="1400" b="1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목표</a:t>
            </a:r>
            <a:r>
              <a:rPr lang="en-US" altLang="ko-KR" sz="1400" b="1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각 </a:t>
            </a:r>
            <a:r>
              <a:rPr lang="ko-KR" altLang="en-US" sz="1400" dirty="0" err="1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마이크로서비스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간의 보안을 강화하고</a:t>
            </a:r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로깅 및 모니터링 시스템을 도입하여 시스템의 안전성과 신뢰성을 확보할 것입니다</a:t>
            </a:r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endParaRPr lang="en-US" altLang="ko-KR" sz="1400" b="1" dirty="0">
              <a:solidFill>
                <a:srgbClr val="374151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lvl="1"/>
            <a:r>
              <a:rPr lang="ko-KR" altLang="en-US" sz="1400" b="1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이점</a:t>
            </a:r>
            <a:r>
              <a:rPr lang="en-US" altLang="ko-KR" sz="1400" b="1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보안 측면에서 각 서비스의 독립성을 유지하며</a:t>
            </a:r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모니터링을 통해 시스템의 이상 징후를 신속하게 감지하여 대응할 수 있습니다</a:t>
            </a:r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endParaRPr lang="en-US" altLang="ko-KR" sz="1400" b="0" i="0" dirty="0">
              <a:solidFill>
                <a:srgbClr val="37415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1029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836189" y="1052800"/>
            <a:ext cx="504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기대 효과</a:t>
            </a:r>
            <a:endParaRPr lang="en-US" altLang="ko-KR" sz="2800" b="1" spc="-150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312" y="105280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2AA8D8-7532-09DB-C6E5-A108B5C2E7DF}"/>
              </a:ext>
            </a:extLst>
          </p:cNvPr>
          <p:cNvSpPr txBox="1"/>
          <p:nvPr/>
        </p:nvSpPr>
        <p:spPr>
          <a:xfrm>
            <a:off x="633340" y="1769990"/>
            <a:ext cx="1123324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u="sng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시장 이해 및 경쟁력 강화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쿠팡은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>
                <a:solidFill>
                  <a:srgbClr val="00B05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대한민국을 중심으로 매우 성공적인 전자상거래 플랫폼 중 하나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입니다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		             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쿠팡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클론 프로젝트를 통해 해당 시장의 동향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소비자 요구 사항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경쟁 구도 등을 더 깊이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		          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이해할 수 있습니다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</a:p>
          <a:p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sz="2400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기술적 경험 증진</a:t>
            </a:r>
            <a:r>
              <a:rPr lang="ko-KR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프로젝트를 통해 </a:t>
            </a:r>
            <a:r>
              <a:rPr lang="ko-KR" altLang="en-US" u="sng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특정 기술 스택이나 아키텍처에 대한 경험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을 얻을 수 있습니다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	                     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이는 </a:t>
            </a:r>
            <a:r>
              <a:rPr lang="ko-KR" altLang="en-US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실무에서의 기술 역량을 향상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시키고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새로운 기술 도입에 대한 테스트 베드로 활용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		         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될 수 있습니다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sz="2400" u="sng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맞춤형 기능 및 서비스 추가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프로젝트를 통해 얻은 경험을 기반으로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기존의 비즈니스 모델을 확장하거나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		              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새로운 기능을 추가함으로써 더 다양한 서비스를 제공할 수 있습니다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비용 절감 및 효율화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이미 검증된 비즈니스 모델과 기술 스택을 활용하면 초기에는 개발 및 운영 비용을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		         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절감 할 수 있습니다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또한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spc="-150" dirty="0" err="1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쿠팡의</a:t>
            </a:r>
            <a:r>
              <a:rPr lang="ko-KR" altLang="en-US" spc="-150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운영 모델에서 배울 점을 찾아 효율화에 기여할 수 있습니다</a:t>
            </a:r>
            <a:r>
              <a:rPr lang="en-US" altLang="ko-KR" spc="-150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84543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158113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00356" y="25615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01017" y="273036"/>
            <a:ext cx="2185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프로젝트 구조</a:t>
            </a:r>
            <a:endParaRPr lang="en-US" altLang="ko-KR" sz="2800" b="1" spc="-150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62159-EE8E-DED9-FD94-53B7B2A16823}"/>
              </a:ext>
            </a:extLst>
          </p:cNvPr>
          <p:cNvSpPr txBox="1"/>
          <p:nvPr/>
        </p:nvSpPr>
        <p:spPr>
          <a:xfrm>
            <a:off x="493335" y="905762"/>
            <a:ext cx="1118866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1) </a:t>
            </a:r>
            <a:r>
              <a:rPr lang="ko-KR" altLang="en-US" sz="1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사전회의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쿠팡에서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구현할 기능과 구현하지 않을 기능을 선별합니다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2) </a:t>
            </a:r>
            <a:r>
              <a:rPr lang="ko-KR" altLang="en-US" sz="1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서비스 구성 및 분배와 구현</a:t>
            </a:r>
            <a:endParaRPr lang="en-US" altLang="ko-KR" sz="1700" u="sng" dirty="0">
              <a:solidFill>
                <a:schemeClr val="tx1">
                  <a:lumMod val="85000"/>
                  <a:lumOff val="1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endParaRPr lang="en-US" altLang="ko-KR" sz="300" b="1" dirty="0">
              <a:solidFill>
                <a:schemeClr val="tx1">
                  <a:lumMod val="85000"/>
                  <a:lumOff val="1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  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회원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사용자 정보를 관리하는 서비스로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사용자 생성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수정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삭제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조회 등을 처리합니다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  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주문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주문 생성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주문 상태 변경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주문 처리 등을 수행합니다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결제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주문에 대한 결제를 처리하는 서비스입니다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리뷰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제품에 대한 리뷰는 상품의 품질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배송 서비스 등에 대한 피드백을 제공합니다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상품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전자제품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패션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식품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생활용품 등 다양한 상품을 보유하고 있습니다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상담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온라인에서 제품에 대한 정보를 얻거나 구매에 대한 도움이 필요한 고객들을 위해 고객 서비스를 제공합니다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기획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전체적인 틀과 구성을 계획하고 목표를 설정합니다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CI/CD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소프트웨어 개발에서 적용되는데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항상 안정적이고 최신 기능을 반영하기 위한 소프트웨어 업데이트 및 배포를 지속적으로 진행할 수 있도록 도와줍니다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5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3) </a:t>
            </a:r>
            <a:r>
              <a:rPr lang="ko-KR" altLang="en-US" sz="1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서비스 외 구성</a:t>
            </a:r>
            <a:endParaRPr lang="en-US" altLang="ko-KR" sz="1700" u="sng" dirty="0">
              <a:solidFill>
                <a:schemeClr val="tx1">
                  <a:lumMod val="85000"/>
                  <a:lumOff val="1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endParaRPr lang="en-US" altLang="ko-KR" sz="1050" u="sng" dirty="0">
              <a:solidFill>
                <a:schemeClr val="tx1">
                  <a:lumMod val="85000"/>
                  <a:lumOff val="1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   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게이트웨이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Gateway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클라이언트와 통신하는 역할로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API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게이트웨이를 사용합니다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예를 들어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Spring Cloud Gateway,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혹은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Nginx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등을 사용할 수 있습니다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endParaRPr lang="en-US" altLang="ko-KR" sz="400" u="sng" dirty="0">
              <a:solidFill>
                <a:schemeClr val="tx1">
                  <a:lumMod val="85000"/>
                  <a:lumOff val="1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 </a:t>
            </a:r>
            <a:r>
              <a:rPr lang="ko-KR" altLang="en-US" sz="1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서비스 </a:t>
            </a:r>
            <a:r>
              <a:rPr lang="ko-KR" altLang="en-US" sz="11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디스커버리</a:t>
            </a:r>
            <a:r>
              <a:rPr lang="ko-KR" altLang="en-US" sz="1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및 로드 </a:t>
            </a:r>
            <a:r>
              <a:rPr lang="ko-KR" altLang="en-US" sz="11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밸런싱</a:t>
            </a:r>
            <a:r>
              <a:rPr lang="ko-KR" altLang="en-US" sz="1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서비스들이 자동으로 등록되고 검색될 수 있도록 하는 서비스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디스커버리를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구성합니다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필요시 로드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밸런서를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사용하여 트래픽을 분산시킵니다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solidFill>
                <a:schemeClr val="tx1">
                  <a:lumMod val="85000"/>
                  <a:lumOff val="1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데이터베이스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각 서비스의 데이터베이스를 분리하여 독립적으로 관리합니다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algn="l"/>
            <a:r>
              <a:rPr lang="en-US" altLang="ko-KR" sz="11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	</a:t>
            </a:r>
            <a:endParaRPr lang="en-US" altLang="ko-KR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algn="l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4) </a:t>
            </a:r>
            <a:r>
              <a:rPr lang="ko-KR" altLang="en-US" sz="17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마이크로서비스</a:t>
            </a:r>
            <a:r>
              <a:rPr lang="ko-KR" altLang="en-US" sz="17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통합 </a:t>
            </a:r>
            <a:r>
              <a:rPr lang="en-US" altLang="ko-KR" sz="17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Test </a:t>
            </a:r>
            <a:r>
              <a:rPr lang="ko-KR" altLang="en-US" sz="17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후 평가</a:t>
            </a:r>
            <a:endParaRPr lang="en-US" altLang="ko-KR" sz="1700" b="1" u="sng" dirty="0">
              <a:solidFill>
                <a:schemeClr val="tx1">
                  <a:lumMod val="85000"/>
                  <a:lumOff val="1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algn="l"/>
            <a:endParaRPr lang="en-US" altLang="ko-KR" sz="1600" b="1" u="sng" dirty="0">
              <a:solidFill>
                <a:schemeClr val="tx1">
                  <a:lumMod val="85000"/>
                  <a:lumOff val="1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algn="l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5) </a:t>
            </a:r>
            <a:r>
              <a:rPr lang="ko-KR" altLang="en-US" sz="17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분석 및 모니터링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서비스의 성능 및 사용 현황을 모니터링하는 도구를 도입 합니다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로그 및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메트릭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데이터를 수집하여 중앙 집중식으로 관리할 수 있도록 합니다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endParaRPr lang="en-US" altLang="ko-KR" sz="1200" b="1" u="sng" spc="-150" dirty="0">
              <a:solidFill>
                <a:schemeClr val="tx1">
                  <a:lumMod val="85000"/>
                  <a:lumOff val="1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56494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0336" y="101906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46051" y="1027137"/>
            <a:ext cx="67658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spc="-15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활용 장비 및 개발 환경</a:t>
            </a:r>
            <a:endParaRPr lang="en-US" altLang="ko-KR" sz="3200" b="1" spc="-150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2AA8D8-7532-09DB-C6E5-A108B5C2E7DF}"/>
              </a:ext>
            </a:extLst>
          </p:cNvPr>
          <p:cNvSpPr txBox="1"/>
          <p:nvPr/>
        </p:nvSpPr>
        <p:spPr>
          <a:xfrm>
            <a:off x="1371202" y="1779114"/>
            <a:ext cx="4248472" cy="449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JDK 17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Spring Boot : 3.1.5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Spring Security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Spring Web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Spring Data JPA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Spring Cloud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Spring Actuator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Spring Resilience4j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MariaDB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Redis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Apache Kafka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Eureka Discovery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Spring API Gateway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Spring OAuth2 Authorization server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Spring Load Balance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Spring </a:t>
            </a:r>
            <a:r>
              <a:rPr lang="en-US" altLang="ko-KR" sz="1200" b="1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WebFlux</a:t>
            </a:r>
            <a:r>
              <a:rPr lang="en-US" altLang="ko-KR" sz="1200" b="1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endParaRPr lang="en-US" altLang="ko-KR" sz="12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624462-3BC2-4070-8493-EB69EFD0DFB2}"/>
              </a:ext>
            </a:extLst>
          </p:cNvPr>
          <p:cNvSpPr txBox="1"/>
          <p:nvPr/>
        </p:nvSpPr>
        <p:spPr>
          <a:xfrm>
            <a:off x="7752184" y="1779114"/>
            <a:ext cx="2312285" cy="3106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Tomcat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Netty</a:t>
            </a:r>
            <a:endParaRPr lang="en-US" altLang="ko-KR" sz="12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Nginx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Angular JS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ElasticSearch</a:t>
            </a:r>
            <a:endParaRPr lang="en-US" altLang="ko-KR" sz="12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Kinaba</a:t>
            </a:r>
            <a:endParaRPr lang="en-US" altLang="ko-KR" sz="12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Prometheus &amp; Grafana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Gmeter</a:t>
            </a:r>
            <a:endParaRPr lang="en-US" altLang="ko-KR" sz="12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Github</a:t>
            </a:r>
            <a:endParaRPr lang="en-US" altLang="ko-KR" sz="12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Intellij</a:t>
            </a:r>
            <a:endParaRPr lang="en-US" altLang="ko-KR" sz="12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Postman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9520F2-9C77-4B42-980E-AE6FC5BD7F68}"/>
              </a:ext>
            </a:extLst>
          </p:cNvPr>
          <p:cNvSpPr txBox="1"/>
          <p:nvPr/>
        </p:nvSpPr>
        <p:spPr>
          <a:xfrm>
            <a:off x="5402632" y="1779691"/>
            <a:ext cx="2203848" cy="3106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Docker Desktop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Docker Compose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Kubernetes(K8S)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Portone</a:t>
            </a: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API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AWS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WebSocket / STOMP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Vault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MicroMeter</a:t>
            </a:r>
            <a:endParaRPr lang="en-US" altLang="ko-KR" sz="12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Jenkins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AWS ECR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Zipkin</a:t>
            </a:r>
            <a:endParaRPr lang="en-US" altLang="ko-KR" sz="12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3590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80316" y="1160748"/>
            <a:ext cx="216140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407368" y="846251"/>
            <a:ext cx="2484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결과 제시 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2. Docker-Compose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13A9A9-632E-42A9-9E90-1FBD8302DC10}"/>
              </a:ext>
            </a:extLst>
          </p:cNvPr>
          <p:cNvSpPr txBox="1"/>
          <p:nvPr/>
        </p:nvSpPr>
        <p:spPr>
          <a:xfrm>
            <a:off x="4439816" y="5049180"/>
            <a:ext cx="2851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영상 편집 후 추가예정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F5103C-286B-42F8-A130-C06AD9D801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7"/>
          <a:stretch/>
        </p:blipFill>
        <p:spPr>
          <a:xfrm>
            <a:off x="979271" y="1222499"/>
            <a:ext cx="10233457" cy="507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6265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92107B-551E-40D8-8D7D-B01EAC2323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1" t="3752" r="10224" b="5901"/>
          <a:stretch/>
        </p:blipFill>
        <p:spPr>
          <a:xfrm>
            <a:off x="2672299" y="448581"/>
            <a:ext cx="9040325" cy="5960837"/>
          </a:xfrm>
          <a:prstGeom prst="rect">
            <a:avLst/>
          </a:prstGeom>
        </p:spPr>
      </p:pic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4A77F-9475-4656-A9E6-89AC7CDF99A7}"/>
              </a:ext>
            </a:extLst>
          </p:cNvPr>
          <p:cNvSpPr txBox="1"/>
          <p:nvPr/>
        </p:nvSpPr>
        <p:spPr>
          <a:xfrm>
            <a:off x="443371" y="905762"/>
            <a:ext cx="2954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결과 제시 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3.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마이크로 서비스 아키텍처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79376" y="1221145"/>
            <a:ext cx="27003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86673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AC9954-4F28-4C61-BB5C-9541A07BDF44}"/>
              </a:ext>
            </a:extLst>
          </p:cNvPr>
          <p:cNvSpPr txBox="1"/>
          <p:nvPr/>
        </p:nvSpPr>
        <p:spPr>
          <a:xfrm>
            <a:off x="2941014" y="2240868"/>
            <a:ext cx="6309971" cy="172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8000" b="1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감사합니다</a:t>
            </a:r>
            <a:endParaRPr lang="en-US" altLang="ko-KR" sz="8000" b="1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1993870" y="4077072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893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97E9AA4-B02D-4AF2-80DD-33637678E51D}"/>
              </a:ext>
            </a:extLst>
          </p:cNvPr>
          <p:cNvSpPr/>
          <p:nvPr/>
        </p:nvSpPr>
        <p:spPr>
          <a:xfrm>
            <a:off x="227348" y="22464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439E2-1C7F-4F83-9E79-0EF665D6A592}"/>
              </a:ext>
            </a:extLst>
          </p:cNvPr>
          <p:cNvSpPr txBox="1"/>
          <p:nvPr/>
        </p:nvSpPr>
        <p:spPr>
          <a:xfrm>
            <a:off x="1195269" y="1272582"/>
            <a:ext cx="82563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Gopang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Workflow</a:t>
            </a:r>
          </a:p>
          <a:p>
            <a:pPr>
              <a:defRPr/>
            </a:pP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상품 가져오기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257F9-C5C8-4460-BCCF-F2D0506A5EAA}"/>
              </a:ext>
            </a:extLst>
          </p:cNvPr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2F4FD82-FBCF-4BA7-898F-9F9CB1FB279D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B73E935-62EE-453E-8AD8-DF28635522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9618D1-6E7A-4537-A64C-FDB28F7A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1150722"/>
            <a:ext cx="3672408" cy="5226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A42157-0F6A-4B61-A1D9-607F3B6EF04B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61DAC077-C745-41FB-AF72-84D54E657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907029-808B-4BD4-BBE8-F418732D6EBF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945738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7D1989B-CAD3-4BB4-B612-39025A70061F}"/>
              </a:ext>
            </a:extLst>
          </p:cNvPr>
          <p:cNvSpPr/>
          <p:nvPr/>
        </p:nvSpPr>
        <p:spPr>
          <a:xfrm>
            <a:off x="227348" y="22464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DC9E0-59A5-4D95-903A-59F70522E35A}"/>
              </a:ext>
            </a:extLst>
          </p:cNvPr>
          <p:cNvSpPr txBox="1"/>
          <p:nvPr/>
        </p:nvSpPr>
        <p:spPr>
          <a:xfrm>
            <a:off x="1195269" y="127258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Gopang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Workflow(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결제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844E1-AD00-4D17-B9B3-0A04D73DBC1B}"/>
              </a:ext>
            </a:extLst>
          </p:cNvPr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22B25A1-52E4-442F-83B3-682610B1BED1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244220-9590-47B8-8E60-AF08BD79CDB4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1" name="그림 10" descr="텍스트, 도표, 기술 도면, 평면도이(가) 표시된 사진&#10;&#10;자동 생성된 설명">
            <a:extLst>
              <a:ext uri="{FF2B5EF4-FFF2-40B4-BE49-F238E27FC236}">
                <a16:creationId xmlns:a16="http://schemas.microsoft.com/office/drawing/2014/main" id="{5BE1A9AC-3739-4E43-892C-1D5ADE2CA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1985541"/>
            <a:ext cx="7020780" cy="42088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D7D9D1-887C-48CA-B59C-821A325FA9E9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6A8DD32-305E-470C-B311-6DAA81380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09CACA-2BF4-4AAE-8D05-E2BCCC0A5F7C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703626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7D1989B-CAD3-4BB4-B612-39025A70061F}"/>
              </a:ext>
            </a:extLst>
          </p:cNvPr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DC9E0-59A5-4D95-903A-59F70522E35A}"/>
              </a:ext>
            </a:extLst>
          </p:cNvPr>
          <p:cNvSpPr txBox="1"/>
          <p:nvPr/>
        </p:nvSpPr>
        <p:spPr>
          <a:xfrm>
            <a:off x="1195269" y="127258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Gopang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Workflow(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정산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844E1-AD00-4D17-B9B3-0A04D73DBC1B}"/>
              </a:ext>
            </a:extLst>
          </p:cNvPr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22B25A1-52E4-442F-83B3-682610B1BED1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244220-9590-47B8-8E60-AF08BD79CDB4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C34E9B-DBB2-408D-8AF2-514DF9546A57}"/>
              </a:ext>
            </a:extLst>
          </p:cNvPr>
          <p:cNvSpPr txBox="1"/>
          <p:nvPr/>
        </p:nvSpPr>
        <p:spPr>
          <a:xfrm>
            <a:off x="143458" y="6470020"/>
            <a:ext cx="20162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/>
              <a:t>출처</a:t>
            </a:r>
            <a:r>
              <a:rPr lang="en-US" altLang="ko-KR" sz="500" dirty="0"/>
              <a:t>: </a:t>
            </a:r>
            <a:r>
              <a:rPr lang="en-US" altLang="ko-KR" sz="500" dirty="0" err="1"/>
              <a:t>EfficientDet</a:t>
            </a:r>
            <a:r>
              <a:rPr lang="en-US" altLang="ko-KR" sz="500" dirty="0"/>
              <a:t> for fabric defect detection based on edge computing</a:t>
            </a:r>
            <a:endParaRPr lang="ko-KR" altLang="en-US" sz="500" dirty="0"/>
          </a:p>
        </p:txBody>
      </p:sp>
      <p:pic>
        <p:nvPicPr>
          <p:cNvPr id="10" name="그림 9" descr="텍스트, 도표, 스크린샷, 번호이(가) 표시된 사진&#10;&#10;자동 생성된 설명">
            <a:extLst>
              <a:ext uri="{FF2B5EF4-FFF2-40B4-BE49-F238E27FC236}">
                <a16:creationId xmlns:a16="http://schemas.microsoft.com/office/drawing/2014/main" id="{76BADE0D-05F8-49EE-B314-EE88F2A92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139" y="1918132"/>
            <a:ext cx="6703722" cy="42518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D7D9D1-887C-48CA-B59C-821A325FA9E9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A31DE371-3DF9-4E7A-9DD6-4E4F0C9F9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226AE-558C-45D7-9777-BE0602A66E57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472051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FF46D0-3A1B-48A1-8F6D-09A08D8A1046}"/>
              </a:ext>
            </a:extLst>
          </p:cNvPr>
          <p:cNvSpPr/>
          <p:nvPr/>
        </p:nvSpPr>
        <p:spPr>
          <a:xfrm>
            <a:off x="198738" y="23922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875820-49C4-4729-A1D7-8397207103F1}"/>
              </a:ext>
            </a:extLst>
          </p:cNvPr>
          <p:cNvSpPr txBox="1"/>
          <p:nvPr/>
        </p:nvSpPr>
        <p:spPr>
          <a:xfrm>
            <a:off x="1195269" y="127258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Gopang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Workflow(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주문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, 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배송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34932-4384-4830-9603-9B7C9354C792}"/>
              </a:ext>
            </a:extLst>
          </p:cNvPr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FF236C-4D2A-471F-B417-A8CDD537C29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CDE440E-F0BF-4F5D-812F-323A319DE003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0" name="그림 9" descr="텍스트, 도표, 평면도, 번호이(가) 표시된 사진&#10;&#10;자동 생성된 설명">
            <a:extLst>
              <a:ext uri="{FF2B5EF4-FFF2-40B4-BE49-F238E27FC236}">
                <a16:creationId xmlns:a16="http://schemas.microsoft.com/office/drawing/2014/main" id="{B9ECB4E8-79FA-42FF-902C-566C8CFB9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047" y="2004852"/>
            <a:ext cx="6937986" cy="4167121"/>
          </a:xfrm>
          <a:prstGeom prst="rect">
            <a:avLst/>
          </a:prstGeom>
        </p:spPr>
      </p:pic>
      <p:pic>
        <p:nvPicPr>
          <p:cNvPr id="11" name="그림 10" descr="텍스트, 도표, 영수증이(가) 표시된 사진&#10;&#10;자동 생성된 설명">
            <a:extLst>
              <a:ext uri="{FF2B5EF4-FFF2-40B4-BE49-F238E27FC236}">
                <a16:creationId xmlns:a16="http://schemas.microsoft.com/office/drawing/2014/main" id="{927E9D0A-03E1-4B84-8520-197945DBA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49" y="2015980"/>
            <a:ext cx="1260140" cy="41559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BBEE02-BE1E-4764-B910-00A50FC741B1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162605B-D7AD-4BB4-BCD5-F18E3E04D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05A8D-0747-46DF-B73A-A9BE7C3921D7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834182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189D67-2BEE-4D1D-A88F-4EF28901CC05}"/>
              </a:ext>
            </a:extLst>
          </p:cNvPr>
          <p:cNvSpPr/>
          <p:nvPr/>
        </p:nvSpPr>
        <p:spPr>
          <a:xfrm>
            <a:off x="198738" y="218703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482F07-5684-4515-A921-8A3F3863EE84}"/>
              </a:ext>
            </a:extLst>
          </p:cNvPr>
          <p:cNvSpPr txBox="1"/>
          <p:nvPr/>
        </p:nvSpPr>
        <p:spPr>
          <a:xfrm>
            <a:off x="1195269" y="127258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Gopang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API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회원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,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상품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B472B-E178-407C-86FA-63E110C63E7A}"/>
              </a:ext>
            </a:extLst>
          </p:cNvPr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5DF85B-D91E-475B-A7CD-5BAA9E7D7432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5560D9-38A7-4BB0-BB10-2F96C09403B7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0" name="그림 9" descr="텍스트, 번호, 폰트, 평행이(가) 표시된 사진&#10;&#10;자동 생성된 설명">
            <a:extLst>
              <a:ext uri="{FF2B5EF4-FFF2-40B4-BE49-F238E27FC236}">
                <a16:creationId xmlns:a16="http://schemas.microsoft.com/office/drawing/2014/main" id="{DD66AA17-6EA1-414B-A218-2FA3529492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0"/>
          <a:stretch/>
        </p:blipFill>
        <p:spPr>
          <a:xfrm>
            <a:off x="2159682" y="1877430"/>
            <a:ext cx="7450599" cy="41589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436C3E-C805-4425-80A7-67C80B17153A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BF9A8A97-C25C-4B61-914A-D33582CBD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24A336-4830-4D8E-8321-393D74554E76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69164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76B2850A-E871-4E21-9942-9DA2C4AE912B}"/>
              </a:ext>
            </a:extLst>
          </p:cNvPr>
          <p:cNvSpPr/>
          <p:nvPr/>
        </p:nvSpPr>
        <p:spPr>
          <a:xfrm>
            <a:off x="227348" y="22464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9589042-7D49-49B9-BCDC-E2F1AD36B710}"/>
              </a:ext>
            </a:extLst>
          </p:cNvPr>
          <p:cNvCxnSpPr>
            <a:cxnSpLocks/>
          </p:cNvCxnSpPr>
          <p:nvPr/>
        </p:nvCxnSpPr>
        <p:spPr>
          <a:xfrm flipV="1">
            <a:off x="2063552" y="3717032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E950641-AEF5-4D74-9720-CED3AA210424}"/>
              </a:ext>
            </a:extLst>
          </p:cNvPr>
          <p:cNvSpPr txBox="1"/>
          <p:nvPr/>
        </p:nvSpPr>
        <p:spPr>
          <a:xfrm>
            <a:off x="2387588" y="2528900"/>
            <a:ext cx="74168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6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Planning and Jira</a:t>
            </a:r>
            <a:endParaRPr lang="en-US" altLang="ko-KR" sz="48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507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189D67-2BEE-4D1D-A88F-4EF28901CC05}"/>
              </a:ext>
            </a:extLst>
          </p:cNvPr>
          <p:cNvSpPr/>
          <p:nvPr/>
        </p:nvSpPr>
        <p:spPr>
          <a:xfrm>
            <a:off x="198738" y="21291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B472B-E178-407C-86FA-63E110C63E7A}"/>
              </a:ext>
            </a:extLst>
          </p:cNvPr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5DF85B-D91E-475B-A7CD-5BAA9E7D7432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5560D9-38A7-4BB0-BB10-2F96C09403B7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31B84B6-9F80-49EF-A99F-24E972539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1"/>
          <a:stretch/>
        </p:blipFill>
        <p:spPr>
          <a:xfrm>
            <a:off x="2315580" y="1877430"/>
            <a:ext cx="7790468" cy="42212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436C3E-C805-4425-80A7-67C80B17153A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04734-FBB2-4F0B-9E23-517E3D321B43}"/>
              </a:ext>
            </a:extLst>
          </p:cNvPr>
          <p:cNvSpPr txBox="1"/>
          <p:nvPr/>
        </p:nvSpPr>
        <p:spPr>
          <a:xfrm>
            <a:off x="1195269" y="127258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Gopang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API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판매자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,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카테고리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133A46EA-3B0D-4C7F-9973-3A3D0D21B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56A1C9-CBE3-4D32-8C9F-BF3B5025E823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868906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F5B45-3AC0-48D6-A11F-26AAF7889418}"/>
              </a:ext>
            </a:extLst>
          </p:cNvPr>
          <p:cNvSpPr/>
          <p:nvPr/>
        </p:nvSpPr>
        <p:spPr>
          <a:xfrm>
            <a:off x="196028" y="23058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797DD0-C3E0-48BE-8D64-9DE9F3000696}"/>
              </a:ext>
            </a:extLst>
          </p:cNvPr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522685-3CD6-4B9B-BBCC-29825850678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49449F-6BCC-4F06-90E9-118BBF4B5D47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4D423-0A75-4E88-A28C-7F4DC874893B}"/>
              </a:ext>
            </a:extLst>
          </p:cNvPr>
          <p:cNvSpPr txBox="1"/>
          <p:nvPr/>
        </p:nvSpPr>
        <p:spPr>
          <a:xfrm>
            <a:off x="143458" y="6470020"/>
            <a:ext cx="20162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/>
              <a:t>출처</a:t>
            </a:r>
            <a:r>
              <a:rPr lang="en-US" altLang="ko-KR" sz="500" dirty="0"/>
              <a:t>: </a:t>
            </a:r>
            <a:r>
              <a:rPr lang="en-US" altLang="ko-KR" sz="500" dirty="0" err="1"/>
              <a:t>EfficientDet</a:t>
            </a:r>
            <a:r>
              <a:rPr lang="en-US" altLang="ko-KR" sz="500" dirty="0"/>
              <a:t> for fabric defect detection based on edge computing</a:t>
            </a:r>
            <a:endParaRPr lang="ko-KR" altLang="en-US" sz="500" dirty="0"/>
          </a:p>
        </p:txBody>
      </p:sp>
      <p:pic>
        <p:nvPicPr>
          <p:cNvPr id="10" name="그림 9" descr="텍스트, 번호, 평행, 폰트이(가) 표시된 사진&#10;&#10;자동 생성된 설명">
            <a:extLst>
              <a:ext uri="{FF2B5EF4-FFF2-40B4-BE49-F238E27FC236}">
                <a16:creationId xmlns:a16="http://schemas.microsoft.com/office/drawing/2014/main" id="{31EE6429-D37C-4311-B47C-C1D21C086E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3"/>
          <a:stretch/>
        </p:blipFill>
        <p:spPr>
          <a:xfrm>
            <a:off x="1732608" y="1977877"/>
            <a:ext cx="8726783" cy="40509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D880CB-E61E-4C38-977D-DCECEE22CEA5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F7BFC9-457C-4C12-9C3D-09D10668408A}"/>
              </a:ext>
            </a:extLst>
          </p:cNvPr>
          <p:cNvSpPr txBox="1"/>
          <p:nvPr/>
        </p:nvSpPr>
        <p:spPr>
          <a:xfrm>
            <a:off x="1195269" y="127258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Gopang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API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주문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,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주문내역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,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교환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,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반품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E959E393-0523-4F78-813E-87FF4767B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18871-8617-4AC0-8DD6-59B2B06A42D4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92354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F5B45-3AC0-48D6-A11F-26AAF7889418}"/>
              </a:ext>
            </a:extLst>
          </p:cNvPr>
          <p:cNvSpPr/>
          <p:nvPr/>
        </p:nvSpPr>
        <p:spPr>
          <a:xfrm>
            <a:off x="227348" y="23058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797DD0-C3E0-48BE-8D64-9DE9F3000696}"/>
              </a:ext>
            </a:extLst>
          </p:cNvPr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522685-3CD6-4B9B-BBCC-29825850678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49449F-6BCC-4F06-90E9-118BBF4B5D47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CB1693E-636C-4E7C-AD1F-21E55F13AA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1"/>
          <a:stretch/>
        </p:blipFill>
        <p:spPr>
          <a:xfrm>
            <a:off x="1416420" y="2168860"/>
            <a:ext cx="9448314" cy="3602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D880CB-E61E-4C38-977D-DCECEE22CEA5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52A73F-C64F-45F7-B890-EA0ADAF8E549}"/>
              </a:ext>
            </a:extLst>
          </p:cNvPr>
          <p:cNvSpPr txBox="1"/>
          <p:nvPr/>
        </p:nvSpPr>
        <p:spPr>
          <a:xfrm>
            <a:off x="1195269" y="127258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Gopang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API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결제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, </a:t>
            </a:r>
            <a:r>
              <a:rPr lang="ko-KR" altLang="en-US" sz="1600" b="1" spc="-100" dirty="0" err="1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포트원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365CFECA-BA6C-4A63-8EAE-262AF7972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3EE2D7-2513-4E90-B596-B212D5CEBE35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4045905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1F2E26-2456-47E6-A6AC-E32A50219A63}"/>
              </a:ext>
            </a:extLst>
          </p:cNvPr>
          <p:cNvSpPr/>
          <p:nvPr/>
        </p:nvSpPr>
        <p:spPr>
          <a:xfrm>
            <a:off x="227346" y="23058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BA8D5-8351-4283-B195-6D9E8A62AEA6}"/>
              </a:ext>
            </a:extLst>
          </p:cNvPr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9B21AC7-6AD8-4105-A185-45DBEFBF4E1D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C5B836-83CC-4D36-8481-AC02E5019834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0" name="그림 9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EE045AFF-792E-45B5-BE7D-2AA6B1E64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3"/>
          <a:stretch/>
        </p:blipFill>
        <p:spPr>
          <a:xfrm>
            <a:off x="1208534" y="2132856"/>
            <a:ext cx="10169447" cy="1736094"/>
          </a:xfrm>
          <a:prstGeom prst="rect">
            <a:avLst/>
          </a:prstGeom>
        </p:spPr>
      </p:pic>
      <p:pic>
        <p:nvPicPr>
          <p:cNvPr id="11" name="그림 10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9548FFE3-7085-4557-AD98-1BEE2BC703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4"/>
          <a:stretch/>
        </p:blipFill>
        <p:spPr>
          <a:xfrm>
            <a:off x="1208534" y="4149080"/>
            <a:ext cx="10169447" cy="13469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458B92-22E9-4D2F-A47B-27C34BC62BB4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655C98-1E35-4661-AF85-6D6CBD1ECEE1}"/>
              </a:ext>
            </a:extLst>
          </p:cNvPr>
          <p:cNvSpPr txBox="1"/>
          <p:nvPr/>
        </p:nvSpPr>
        <p:spPr>
          <a:xfrm>
            <a:off x="1195269" y="127258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Gopang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API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장바구니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,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리뷰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2A78CD34-9ECF-42B2-80BC-17D97D2E3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75D182-C21B-4A18-A148-B9CF74AAED55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788550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2121223-48CB-4D6B-B00F-D986F64D6C96}"/>
              </a:ext>
            </a:extLst>
          </p:cNvPr>
          <p:cNvSpPr/>
          <p:nvPr/>
        </p:nvSpPr>
        <p:spPr>
          <a:xfrm>
            <a:off x="227348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7C3C8-C170-4880-ACCD-91361E1DB01D}"/>
              </a:ext>
            </a:extLst>
          </p:cNvPr>
          <p:cNvSpPr txBox="1"/>
          <p:nvPr/>
        </p:nvSpPr>
        <p:spPr>
          <a:xfrm>
            <a:off x="1195269" y="127258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ERD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명세서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회원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판매자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7BE8B-49A7-41A8-8597-33C742AE02C3}"/>
              </a:ext>
            </a:extLst>
          </p:cNvPr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723C3D-A4DD-4D2A-B8B1-CC0A00E3643A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DF52B6-74E5-46FD-88AF-2AC538BCEFC3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0" name="그림 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DBDB065-CBD6-488F-A555-AE7B889DFF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1"/>
          <a:stretch/>
        </p:blipFill>
        <p:spPr>
          <a:xfrm>
            <a:off x="1164392" y="2223813"/>
            <a:ext cx="9827972" cy="33637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93D490-CD66-4932-AE09-8AA224CB5976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82FDD2E-68C1-4EBD-A162-2FB0EF259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5081C-FA68-49A6-9E45-A652A32707E4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747576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2121223-48CB-4D6B-B00F-D986F64D6C96}"/>
              </a:ext>
            </a:extLst>
          </p:cNvPr>
          <p:cNvSpPr/>
          <p:nvPr/>
        </p:nvSpPr>
        <p:spPr>
          <a:xfrm>
            <a:off x="227347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7BE8B-49A7-41A8-8597-33C742AE02C3}"/>
              </a:ext>
            </a:extLst>
          </p:cNvPr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723C3D-A4DD-4D2A-B8B1-CC0A00E3643A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DF52B6-74E5-46FD-88AF-2AC538BCEFC3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1" name="그림 10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021646EC-A805-4892-8951-B2AB022EDB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2"/>
          <a:stretch/>
        </p:blipFill>
        <p:spPr>
          <a:xfrm>
            <a:off x="1291347" y="2554791"/>
            <a:ext cx="9609305" cy="24905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93D490-CD66-4932-AE09-8AA224CB5976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9EB82A-CEC4-4D23-8314-97F20CADCF3F}"/>
              </a:ext>
            </a:extLst>
          </p:cNvPr>
          <p:cNvSpPr txBox="1"/>
          <p:nvPr/>
        </p:nvSpPr>
        <p:spPr>
          <a:xfrm>
            <a:off x="1195269" y="127258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ERD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명세서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약관동의이력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약관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CE008D2B-4CAF-4163-AE70-849B265DD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F33B5B-0F31-4349-AB84-503714BF5984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322519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2121223-48CB-4D6B-B00F-D986F64D6C96}"/>
              </a:ext>
            </a:extLst>
          </p:cNvPr>
          <p:cNvSpPr/>
          <p:nvPr/>
        </p:nvSpPr>
        <p:spPr>
          <a:xfrm>
            <a:off x="227348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7BE8B-49A7-41A8-8597-33C742AE02C3}"/>
              </a:ext>
            </a:extLst>
          </p:cNvPr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723C3D-A4DD-4D2A-B8B1-CC0A00E3643A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DF52B6-74E5-46FD-88AF-2AC538BCEFC3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3685E08-42C9-4BA1-AE44-C2B881D1FC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0"/>
          <a:stretch/>
        </p:blipFill>
        <p:spPr>
          <a:xfrm>
            <a:off x="1431865" y="2388424"/>
            <a:ext cx="9119652" cy="30544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93D490-CD66-4932-AE09-8AA224CB5976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9A44B3-24C4-475D-A5C9-238577F2D448}"/>
              </a:ext>
            </a:extLst>
          </p:cNvPr>
          <p:cNvSpPr txBox="1"/>
          <p:nvPr/>
        </p:nvSpPr>
        <p:spPr>
          <a:xfrm>
            <a:off x="1195269" y="127258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ERD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명세서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장바구니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회원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), 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장바구니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비회원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), 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장바구니 상품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)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212C1755-B1E2-4A75-861C-152FA194B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8B0147-9B32-4D8A-9274-3C7B42687DC0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4068836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2121223-48CB-4D6B-B00F-D986F64D6C96}"/>
              </a:ext>
            </a:extLst>
          </p:cNvPr>
          <p:cNvSpPr/>
          <p:nvPr/>
        </p:nvSpPr>
        <p:spPr>
          <a:xfrm>
            <a:off x="198738" y="22464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7BE8B-49A7-41A8-8597-33C742AE02C3}"/>
              </a:ext>
            </a:extLst>
          </p:cNvPr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723C3D-A4DD-4D2A-B8B1-CC0A00E3643A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DF52B6-74E5-46FD-88AF-2AC538BCEFC3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3" name="그림 12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A82CE886-069A-4BFA-9F97-522947EE18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6"/>
          <a:stretch/>
        </p:blipFill>
        <p:spPr>
          <a:xfrm>
            <a:off x="1091444" y="2713099"/>
            <a:ext cx="9555495" cy="19852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93D490-CD66-4932-AE09-8AA224CB5976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CB931-2173-4751-A56B-32DA27B0BB8D}"/>
              </a:ext>
            </a:extLst>
          </p:cNvPr>
          <p:cNvSpPr txBox="1"/>
          <p:nvPr/>
        </p:nvSpPr>
        <p:spPr>
          <a:xfrm>
            <a:off x="1195269" y="127258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ERD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명세서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판매자 배송정보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34260D66-9C25-44D5-9961-5186A495B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29BAB-4351-430B-AB07-DAA756D4125F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94523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153F20-141F-43C7-92EB-44877ABE6770}"/>
              </a:ext>
            </a:extLst>
          </p:cNvPr>
          <p:cNvSpPr/>
          <p:nvPr/>
        </p:nvSpPr>
        <p:spPr>
          <a:xfrm>
            <a:off x="227348" y="22464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765FE-6B0A-47A7-BEC5-B03C4C41C238}"/>
              </a:ext>
            </a:extLst>
          </p:cNvPr>
          <p:cNvSpPr txBox="1"/>
          <p:nvPr/>
        </p:nvSpPr>
        <p:spPr>
          <a:xfrm>
            <a:off x="1195269" y="127258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ERD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명세서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상품 리뷰정보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리뷰 이미지 파일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910DB-F979-4446-B3EA-B4599BADC2FE}"/>
              </a:ext>
            </a:extLst>
          </p:cNvPr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7B6C9B-BC2F-41E3-8303-80EF1A31A719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556AB6-AB06-4B84-B877-CF5E0F3C79AB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0" name="그림 9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A0ABA9BB-97E0-454F-B684-CE8DE12848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9"/>
          <a:stretch/>
        </p:blipFill>
        <p:spPr>
          <a:xfrm>
            <a:off x="1739516" y="2169385"/>
            <a:ext cx="8523181" cy="3551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B6313C-30AE-4B97-B83A-0C64522D2968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5B86B528-CF5C-403F-97C8-7AD1C62C6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E3EF74-52AB-42E3-AC1D-205170D9B333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275329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153F20-141F-43C7-92EB-44877ABE6770}"/>
              </a:ext>
            </a:extLst>
          </p:cNvPr>
          <p:cNvSpPr/>
          <p:nvPr/>
        </p:nvSpPr>
        <p:spPr>
          <a:xfrm>
            <a:off x="227348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910DB-F979-4446-B3EA-B4599BADC2FE}"/>
              </a:ext>
            </a:extLst>
          </p:cNvPr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7B6C9B-BC2F-41E3-8303-80EF1A31A719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556AB6-AB06-4B84-B877-CF5E0F3C79AB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1" name="그림 10" descr="텍스트, 번호, 폰트, 평행이(가) 표시된 사진&#10;&#10;자동 생성된 설명">
            <a:extLst>
              <a:ext uri="{FF2B5EF4-FFF2-40B4-BE49-F238E27FC236}">
                <a16:creationId xmlns:a16="http://schemas.microsoft.com/office/drawing/2014/main" id="{66CE0FEF-8337-49A4-93DD-C41A5314E7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"/>
          <a:stretch/>
        </p:blipFill>
        <p:spPr>
          <a:xfrm>
            <a:off x="2387588" y="2154654"/>
            <a:ext cx="6939576" cy="40315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B6313C-30AE-4B97-B83A-0C64522D2968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F492DE-83BE-4AEB-964B-E87170D1D9A2}"/>
              </a:ext>
            </a:extLst>
          </p:cNvPr>
          <p:cNvSpPr txBox="1"/>
          <p:nvPr/>
        </p:nvSpPr>
        <p:spPr>
          <a:xfrm>
            <a:off x="1195269" y="127258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ERD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명세서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상품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상품 상세정보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036B4236-F44A-4A25-98A6-62CA7C6F2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B0FBDC-2B48-4A75-9B30-63707A776293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761200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76B2850A-E871-4E21-9942-9DA2C4AE912B}"/>
              </a:ext>
            </a:extLst>
          </p:cNvPr>
          <p:cNvSpPr/>
          <p:nvPr/>
        </p:nvSpPr>
        <p:spPr>
          <a:xfrm>
            <a:off x="227348" y="22464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251FF9-DDC2-481C-A864-3CB8E7BF27DD}"/>
              </a:ext>
            </a:extLst>
          </p:cNvPr>
          <p:cNvSpPr txBox="1"/>
          <p:nvPr/>
        </p:nvSpPr>
        <p:spPr>
          <a:xfrm>
            <a:off x="1195269" y="127258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쿠팡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API 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조사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B0EE31-FA7E-4111-A35F-1E902CEA3C6B}"/>
              </a:ext>
            </a:extLst>
          </p:cNvPr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9589042-7D49-49B9-BCDC-E2F1AD36B710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4EC2013-32EE-4456-B99C-F4CE00647CDA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42" name="그림 4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647CA4F-F209-4459-BD27-D04712689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1" t="17988" r="27469"/>
          <a:stretch/>
        </p:blipFill>
        <p:spPr>
          <a:xfrm>
            <a:off x="1167426" y="1825471"/>
            <a:ext cx="2876345" cy="4607495"/>
          </a:xfrm>
          <a:prstGeom prst="rect">
            <a:avLst/>
          </a:prstGeom>
        </p:spPr>
      </p:pic>
      <p:pic>
        <p:nvPicPr>
          <p:cNvPr id="43" name="그림 42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D36AA057-F09C-41FD-BD3E-B7FFA1B30F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9" r="9216"/>
          <a:stretch/>
        </p:blipFill>
        <p:spPr>
          <a:xfrm>
            <a:off x="4384047" y="1514731"/>
            <a:ext cx="3826373" cy="4882760"/>
          </a:xfrm>
          <a:prstGeom prst="rect">
            <a:avLst/>
          </a:prstGeom>
        </p:spPr>
      </p:pic>
      <p:pic>
        <p:nvPicPr>
          <p:cNvPr id="44" name="그림 43" descr="텍스트, 스크린샷, 폰트, 대수학이(가) 표시된 사진&#10;&#10;자동 생성된 설명">
            <a:extLst>
              <a:ext uri="{FF2B5EF4-FFF2-40B4-BE49-F238E27FC236}">
                <a16:creationId xmlns:a16="http://schemas.microsoft.com/office/drawing/2014/main" id="{1F8D3C12-BF34-4C73-B4FB-27C4622F55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r="10109"/>
          <a:stretch/>
        </p:blipFill>
        <p:spPr>
          <a:xfrm>
            <a:off x="8306680" y="1505618"/>
            <a:ext cx="3541220" cy="165304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E950641-AEF5-4D74-9720-CED3AA210424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46" name="TextBox 3">
            <a:extLst>
              <a:ext uri="{FF2B5EF4-FFF2-40B4-BE49-F238E27FC236}">
                <a16:creationId xmlns:a16="http://schemas.microsoft.com/office/drawing/2014/main" id="{B0837B6B-0F02-4D4B-8D4C-8BF62A84F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04A2F4-FC48-465F-B91B-08D518F00DFC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720977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0BD0D4-9E5F-463A-BF5E-EEEC11812A0F}"/>
              </a:ext>
            </a:extLst>
          </p:cNvPr>
          <p:cNvSpPr/>
          <p:nvPr/>
        </p:nvSpPr>
        <p:spPr>
          <a:xfrm>
            <a:off x="227348" y="22464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09E18-D30D-4070-9031-B95A64BDC42F}"/>
              </a:ext>
            </a:extLst>
          </p:cNvPr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86F80DE-D812-4338-9C83-5A3568E927A7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889672-CFA8-40FF-A227-E3B6C8CA0D30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0" name="그림 9" descr="텍스트, 번호, 라인, 폰트이(가) 표시된 사진&#10;&#10;자동 생성된 설명">
            <a:extLst>
              <a:ext uri="{FF2B5EF4-FFF2-40B4-BE49-F238E27FC236}">
                <a16:creationId xmlns:a16="http://schemas.microsoft.com/office/drawing/2014/main" id="{BC857F8D-5D61-4AE0-AF96-639A7401B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0"/>
          <a:stretch/>
        </p:blipFill>
        <p:spPr>
          <a:xfrm>
            <a:off x="1524543" y="2413687"/>
            <a:ext cx="9142913" cy="3463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6F2417-F508-4FE9-8D19-2AB1C35A8907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CE058-7F63-4849-B07E-17300190296D}"/>
              </a:ext>
            </a:extLst>
          </p:cNvPr>
          <p:cNvSpPr txBox="1"/>
          <p:nvPr/>
        </p:nvSpPr>
        <p:spPr>
          <a:xfrm>
            <a:off x="1195269" y="127258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ERD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명세서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반품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/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교환정보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카테고리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카테고리 타입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BC5970CF-8FF9-439D-8BBB-07515A2F2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FAD19-E6AD-485D-A315-87A7A304D951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428963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0BD0D4-9E5F-463A-BF5E-EEEC11812A0F}"/>
              </a:ext>
            </a:extLst>
          </p:cNvPr>
          <p:cNvSpPr/>
          <p:nvPr/>
        </p:nvSpPr>
        <p:spPr>
          <a:xfrm>
            <a:off x="207764" y="233671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09E18-D30D-4070-9031-B95A64BDC42F}"/>
              </a:ext>
            </a:extLst>
          </p:cNvPr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86F80DE-D812-4338-9C83-5A3568E927A7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889672-CFA8-40FF-A227-E3B6C8CA0D30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1" name="그림 10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508308FE-3433-4D27-AB07-CD73E9445C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1"/>
          <a:stretch/>
        </p:blipFill>
        <p:spPr>
          <a:xfrm>
            <a:off x="997972" y="2744924"/>
            <a:ext cx="10196055" cy="19989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6F2417-F508-4FE9-8D19-2AB1C35A8907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A41336-403B-4620-95D2-8E13069BCBF7}"/>
              </a:ext>
            </a:extLst>
          </p:cNvPr>
          <p:cNvSpPr txBox="1"/>
          <p:nvPr/>
        </p:nvSpPr>
        <p:spPr>
          <a:xfrm>
            <a:off x="1195269" y="127258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ERD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명세서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배송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3C594E49-C349-4AC6-8864-F36EC6780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FA6412-AEAD-456C-B282-FC0BD1F869B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278158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0BD0D4-9E5F-463A-BF5E-EEEC11812A0F}"/>
              </a:ext>
            </a:extLst>
          </p:cNvPr>
          <p:cNvSpPr/>
          <p:nvPr/>
        </p:nvSpPr>
        <p:spPr>
          <a:xfrm>
            <a:off x="227348" y="22464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09E18-D30D-4070-9031-B95A64BDC42F}"/>
              </a:ext>
            </a:extLst>
          </p:cNvPr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86F80DE-D812-4338-9C83-5A3568E927A7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889672-CFA8-40FF-A227-E3B6C8CA0D30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2" name="그림 11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3BBC26D5-3718-4833-9362-5D21096DF9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0"/>
          <a:stretch/>
        </p:blipFill>
        <p:spPr>
          <a:xfrm>
            <a:off x="1929971" y="2111077"/>
            <a:ext cx="8332058" cy="38169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6F2417-F508-4FE9-8D19-2AB1C35A8907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39F8AF-0A9B-40B5-A951-0CEFF82DCD88}"/>
              </a:ext>
            </a:extLst>
          </p:cNvPr>
          <p:cNvSpPr txBox="1"/>
          <p:nvPr/>
        </p:nvSpPr>
        <p:spPr>
          <a:xfrm>
            <a:off x="1195269" y="127258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ERD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명세서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주문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주문내역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1E716E06-92B1-4A77-9981-77E5B4A3D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4623B3-4675-48D6-BBCD-7D0856E1A7E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534345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70E5DF-4B5F-42AF-B6C0-D66F63133EAC}"/>
              </a:ext>
            </a:extLst>
          </p:cNvPr>
          <p:cNvSpPr/>
          <p:nvPr/>
        </p:nvSpPr>
        <p:spPr>
          <a:xfrm>
            <a:off x="189911" y="2150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CEE83F-6F08-4E9B-A4D3-83993D971BEC}"/>
              </a:ext>
            </a:extLst>
          </p:cNvPr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82FA02-EDC7-4B0D-A527-DC2BA9DDFC39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CD3569-70C3-4BD8-999F-ADB4DEB0127B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0" name="그림 9" descr="텍스트, 번호, 폰트, 라인이(가) 표시된 사진&#10;&#10;자동 생성된 설명">
            <a:extLst>
              <a:ext uri="{FF2B5EF4-FFF2-40B4-BE49-F238E27FC236}">
                <a16:creationId xmlns:a16="http://schemas.microsoft.com/office/drawing/2014/main" id="{14AB256A-9DF1-40D1-980D-4831941B7A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1"/>
          <a:stretch/>
        </p:blipFill>
        <p:spPr>
          <a:xfrm>
            <a:off x="1957660" y="2247939"/>
            <a:ext cx="7864778" cy="3619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B68B4-1521-4AA1-BAB2-C2403580AC94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D7FB7-8142-4792-B98A-29BE6A94C4FF}"/>
              </a:ext>
            </a:extLst>
          </p:cNvPr>
          <p:cNvSpPr txBox="1"/>
          <p:nvPr/>
        </p:nvSpPr>
        <p:spPr>
          <a:xfrm>
            <a:off x="1195269" y="127258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ERD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명세서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교환내역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반품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/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취소내역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EA0DCA-9007-421F-BE7E-C61494D78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58EB64-B0A9-409F-B48B-D41551875C8A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140764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70E5DF-4B5F-42AF-B6C0-D66F63133EAC}"/>
              </a:ext>
            </a:extLst>
          </p:cNvPr>
          <p:cNvSpPr/>
          <p:nvPr/>
        </p:nvSpPr>
        <p:spPr>
          <a:xfrm>
            <a:off x="227348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CEE83F-6F08-4E9B-A4D3-83993D971BEC}"/>
              </a:ext>
            </a:extLst>
          </p:cNvPr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82FA02-EDC7-4B0D-A527-DC2BA9DDFC39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CD3569-70C3-4BD8-999F-ADB4DEB0127B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1" name="그림 10" descr="텍스트, 번호, 스크린샷, 평행이(가) 표시된 사진&#10;&#10;자동 생성된 설명">
            <a:extLst>
              <a:ext uri="{FF2B5EF4-FFF2-40B4-BE49-F238E27FC236}">
                <a16:creationId xmlns:a16="http://schemas.microsoft.com/office/drawing/2014/main" id="{D189F049-3AB8-45BC-918A-01FA64124E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5"/>
          <a:stretch/>
        </p:blipFill>
        <p:spPr>
          <a:xfrm>
            <a:off x="1790533" y="2200246"/>
            <a:ext cx="8031905" cy="38361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B68B4-1521-4AA1-BAB2-C2403580AC94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4EC40A-BC8E-4CBC-B034-BA2E731C91B2}"/>
              </a:ext>
            </a:extLst>
          </p:cNvPr>
          <p:cNvSpPr txBox="1"/>
          <p:nvPr/>
        </p:nvSpPr>
        <p:spPr>
          <a:xfrm>
            <a:off x="1195269" y="127258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ERD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명세서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결제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결제취소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카드정보</a:t>
            </a:r>
            <a:r>
              <a:rPr lang="en-US" altLang="ko-KR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D79532A2-3CAD-4B83-8AE4-74CDE0522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EA5BF-8B17-437F-8B71-B47929861867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46063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7DBBACE-FC21-4B49-A56F-C5E7C9E03DD5}"/>
              </a:ext>
            </a:extLst>
          </p:cNvPr>
          <p:cNvSpPr/>
          <p:nvPr/>
        </p:nvSpPr>
        <p:spPr>
          <a:xfrm>
            <a:off x="198738" y="20810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AEAA14-551B-44A9-AC7D-75E8AFB31A18}"/>
              </a:ext>
            </a:extLst>
          </p:cNvPr>
          <p:cNvCxnSpPr>
            <a:cxnSpLocks/>
          </p:cNvCxnSpPr>
          <p:nvPr/>
        </p:nvCxnSpPr>
        <p:spPr>
          <a:xfrm flipV="1">
            <a:off x="2063552" y="3717032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68A4E9-EE9D-4826-9099-D0F0C5769516}"/>
              </a:ext>
            </a:extLst>
          </p:cNvPr>
          <p:cNvSpPr txBox="1"/>
          <p:nvPr/>
        </p:nvSpPr>
        <p:spPr>
          <a:xfrm>
            <a:off x="2358978" y="2528900"/>
            <a:ext cx="74168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6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Payment</a:t>
            </a:r>
            <a:endParaRPr lang="en-US" altLang="ko-KR" sz="48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022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C9DFB00B-8CA0-40A1-AD1E-69A07171B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735" y="1353035"/>
            <a:ext cx="9936291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342900" marR="0" lvl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쉬운 개발 연동 </a:t>
            </a: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marL="342900" marR="0" lvl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포트원의 API 만으로 여러가지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PG사와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결제수단을 쉽게 도입 할 수 있습니다.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2. 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운영 편의성</a:t>
            </a: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포트원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관리자콘솔이 제공됩니다.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결제내역관리(조회,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환불), 연동설정, 관리자계정 추가 등을 하나의 페이지에서 관리 할 수 있습니다.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3. 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통합 관리</a:t>
            </a: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여러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PG사의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계약을 위한 신청은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포트원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관리자콘솔 한 곳에서 한꺼번에 진행할 수 있습니다.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endParaRPr lang="en-US" altLang="ko-KR" b="1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   </a:t>
            </a:r>
            <a:r>
              <a:rPr lang="ko-KR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포트원은 복잡한 </a:t>
            </a:r>
            <a:r>
              <a:rPr lang="ko-KR" altLang="ko-KR" dirty="0" err="1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PG결제</a:t>
            </a:r>
            <a:r>
              <a:rPr lang="ko-KR" altLang="ko-KR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연동규격을 누구나 쉽게 연동</a:t>
            </a:r>
            <a:r>
              <a:rPr lang="ko-KR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할 수 있도록 </a:t>
            </a:r>
            <a:r>
              <a:rPr lang="ko-KR" altLang="ko-KR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REST </a:t>
            </a:r>
            <a:r>
              <a:rPr lang="ko-KR" altLang="ko-KR" dirty="0" err="1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API를</a:t>
            </a:r>
            <a:r>
              <a:rPr lang="ko-KR" altLang="ko-KR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지원</a:t>
            </a:r>
            <a:r>
              <a:rPr lang="ko-KR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6D9832-FE4C-4467-ADD4-12D8A62C27B6}"/>
              </a:ext>
            </a:extLst>
          </p:cNvPr>
          <p:cNvSpPr txBox="1"/>
          <p:nvPr/>
        </p:nvSpPr>
        <p:spPr>
          <a:xfrm>
            <a:off x="271910" y="100886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19B96-58CC-4704-B85A-89E5538DFC06}"/>
              </a:ext>
            </a:extLst>
          </p:cNvPr>
          <p:cNvSpPr txBox="1"/>
          <p:nvPr/>
        </p:nvSpPr>
        <p:spPr>
          <a:xfrm>
            <a:off x="751735" y="1008864"/>
            <a:ext cx="30774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PORTONE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의 장점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EA949-D5BD-4830-86AD-027D8FCBCC6B}"/>
              </a:ext>
            </a:extLst>
          </p:cNvPr>
          <p:cNvSpPr txBox="1"/>
          <p:nvPr/>
        </p:nvSpPr>
        <p:spPr>
          <a:xfrm>
            <a:off x="10688026" y="396066"/>
            <a:ext cx="1199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Payment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921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6D9832-FE4C-4467-ADD4-12D8A62C27B6}"/>
              </a:ext>
            </a:extLst>
          </p:cNvPr>
          <p:cNvSpPr txBox="1"/>
          <p:nvPr/>
        </p:nvSpPr>
        <p:spPr>
          <a:xfrm>
            <a:off x="359592" y="1201221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19B96-58CC-4704-B85A-89E5538DFC06}"/>
              </a:ext>
            </a:extLst>
          </p:cNvPr>
          <p:cNvSpPr txBox="1"/>
          <p:nvPr/>
        </p:nvSpPr>
        <p:spPr>
          <a:xfrm>
            <a:off x="839416" y="1201221"/>
            <a:ext cx="4372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PORTONE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을 이용하는 기업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EA949-D5BD-4830-86AD-027D8FCBCC6B}"/>
              </a:ext>
            </a:extLst>
          </p:cNvPr>
          <p:cNvSpPr txBox="1"/>
          <p:nvPr/>
        </p:nvSpPr>
        <p:spPr>
          <a:xfrm>
            <a:off x="10688026" y="396066"/>
            <a:ext cx="1199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Payment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D9AB7C-79F1-41AC-ACFF-25AD1F14F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25"/>
          <a:stretch/>
        </p:blipFill>
        <p:spPr>
          <a:xfrm>
            <a:off x="501067" y="2174720"/>
            <a:ext cx="5454426" cy="32627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DD0DED-4224-41A5-91AB-5E777FEFFC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24"/>
          <a:stretch/>
        </p:blipFill>
        <p:spPr>
          <a:xfrm>
            <a:off x="6096000" y="2276872"/>
            <a:ext cx="5719811" cy="31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02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6D9832-FE4C-4467-ADD4-12D8A62C27B6}"/>
              </a:ext>
            </a:extLst>
          </p:cNvPr>
          <p:cNvSpPr txBox="1"/>
          <p:nvPr/>
        </p:nvSpPr>
        <p:spPr>
          <a:xfrm>
            <a:off x="359592" y="1201221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19B96-58CC-4704-B85A-89E5538DFC06}"/>
              </a:ext>
            </a:extLst>
          </p:cNvPr>
          <p:cNvSpPr txBox="1"/>
          <p:nvPr/>
        </p:nvSpPr>
        <p:spPr>
          <a:xfrm>
            <a:off x="839416" y="1201221"/>
            <a:ext cx="47525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1. PORTONE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회원가입 하기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EA949-D5BD-4830-86AD-027D8FCBCC6B}"/>
              </a:ext>
            </a:extLst>
          </p:cNvPr>
          <p:cNvSpPr txBox="1"/>
          <p:nvPr/>
        </p:nvSpPr>
        <p:spPr>
          <a:xfrm>
            <a:off x="10688026" y="396066"/>
            <a:ext cx="1199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Payment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9D1A2-59C1-4B33-A7EF-DE9A4204EEE7}"/>
              </a:ext>
            </a:extLst>
          </p:cNvPr>
          <p:cNvSpPr/>
          <p:nvPr/>
        </p:nvSpPr>
        <p:spPr>
          <a:xfrm>
            <a:off x="8207305" y="2217689"/>
            <a:ext cx="36451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연동을 진행하기 위해서는 </a:t>
            </a:r>
            <a:r>
              <a:rPr lang="ko-KR" altLang="en-US" sz="1400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포트원</a:t>
            </a:r>
            <a:r>
              <a:rPr lang="ko-KR" altLang="en-US" sz="14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관리자페이지 회원가입이 선행되어야 합니다</a:t>
            </a:r>
            <a:r>
              <a:rPr lang="en-US" altLang="ko-KR" sz="14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endParaRPr lang="en-US" altLang="ko-KR" sz="14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sz="1400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포트원</a:t>
            </a:r>
            <a:r>
              <a:rPr lang="ko-KR" altLang="en-US" sz="14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관리자 페이지는 </a:t>
            </a:r>
            <a:endParaRPr lang="en-US" altLang="ko-KR" sz="14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sz="1400" b="1" u="sng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별도 계약없이</a:t>
            </a:r>
            <a:r>
              <a:rPr lang="ko-KR" altLang="en-US" sz="1400" u="sng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 </a:t>
            </a:r>
            <a:r>
              <a:rPr lang="ko-KR" altLang="en-US" sz="1400" b="1" u="sng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무료</a:t>
            </a:r>
            <a:r>
              <a:rPr lang="ko-KR" altLang="en-US" sz="1400" u="sng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 회원가입</a:t>
            </a:r>
            <a:r>
              <a:rPr lang="ko-KR" altLang="en-US" sz="14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 가능합니다</a:t>
            </a:r>
            <a:r>
              <a:rPr lang="en-US" altLang="ko-KR" sz="14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2D8F8C-2F20-4BAC-AE9B-E64CD866F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7" t="7227" r="7303" b="7697"/>
          <a:stretch/>
        </p:blipFill>
        <p:spPr>
          <a:xfrm>
            <a:off x="931922" y="1906925"/>
            <a:ext cx="7171538" cy="43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92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19B96-58CC-4704-B85A-89E5538DFC06}"/>
              </a:ext>
            </a:extLst>
          </p:cNvPr>
          <p:cNvSpPr txBox="1"/>
          <p:nvPr/>
        </p:nvSpPr>
        <p:spPr>
          <a:xfrm>
            <a:off x="695400" y="1203623"/>
            <a:ext cx="4372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2. PG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정보 설정하기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EA949-D5BD-4830-86AD-027D8FCBCC6B}"/>
              </a:ext>
            </a:extLst>
          </p:cNvPr>
          <p:cNvSpPr txBox="1"/>
          <p:nvPr/>
        </p:nvSpPr>
        <p:spPr>
          <a:xfrm>
            <a:off x="10688026" y="396066"/>
            <a:ext cx="1199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Payment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301FF5-CA07-427E-8FFE-D5090D015851}"/>
              </a:ext>
            </a:extLst>
          </p:cNvPr>
          <p:cNvSpPr/>
          <p:nvPr/>
        </p:nvSpPr>
        <p:spPr>
          <a:xfrm>
            <a:off x="8328248" y="2002046"/>
            <a:ext cx="32403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포트원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회원가입 이후 관리자 페이지 내 </a:t>
            </a:r>
            <a:r>
              <a:rPr lang="ko-KR" altLang="en-US" b="1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결제 연동 </a:t>
            </a:r>
            <a:r>
              <a:rPr lang="en-US" altLang="ko-KR" b="1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-&gt;</a:t>
            </a:r>
            <a:r>
              <a:rPr lang="ko-KR" altLang="en-US" b="1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 테스트 연동 관리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 탭에서 연동하고자 하는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PG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사를 선택합니다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테스트 연동 관리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 메뉴에서는 포트원에서 지원하는 각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PG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사별 테스트 설정을 진행할 수 있습니다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6B3CF4-5A71-48E0-904C-0CD174B305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002046"/>
            <a:ext cx="7467721" cy="41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81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1F84A6F-CA9B-4843-B791-8F7A49D3E533}"/>
              </a:ext>
            </a:extLst>
          </p:cNvPr>
          <p:cNvSpPr/>
          <p:nvPr/>
        </p:nvSpPr>
        <p:spPr>
          <a:xfrm>
            <a:off x="227348" y="24023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70825-1D74-4FCE-8F41-AFC0B72B4448}"/>
              </a:ext>
            </a:extLst>
          </p:cNvPr>
          <p:cNvSpPr txBox="1"/>
          <p:nvPr/>
        </p:nvSpPr>
        <p:spPr>
          <a:xfrm>
            <a:off x="860037" y="121209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쿠팡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Workflow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3F3FD-CBAB-4D96-946F-B5577574EA21}"/>
              </a:ext>
            </a:extLst>
          </p:cNvPr>
          <p:cNvSpPr txBox="1"/>
          <p:nvPr/>
        </p:nvSpPr>
        <p:spPr>
          <a:xfrm>
            <a:off x="393792" y="1178017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88B04E6-8FA7-4C17-B10D-7FCB0F9E5DB1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2AFD9D-928F-45ED-8A1F-BD1801860CB1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8" name="그림 17" descr="텍스트, 도표, 폰트, 소프트웨어이(가) 표시된 사진&#10;&#10;자동 생성된 설명">
            <a:extLst>
              <a:ext uri="{FF2B5EF4-FFF2-40B4-BE49-F238E27FC236}">
                <a16:creationId xmlns:a16="http://schemas.microsoft.com/office/drawing/2014/main" id="{2630F727-724F-4A76-9FDC-5CF8EEED7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869888"/>
            <a:ext cx="8010914" cy="44720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121EDF-0074-48F1-932B-727056A4312D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07AD83A6-B3FD-4885-9B8E-047F06531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D370BF-9411-4CE9-A26E-AFBA0D84C176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640861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19B96-58CC-4704-B85A-89E5538DFC06}"/>
              </a:ext>
            </a:extLst>
          </p:cNvPr>
          <p:cNvSpPr txBox="1"/>
          <p:nvPr/>
        </p:nvSpPr>
        <p:spPr>
          <a:xfrm>
            <a:off x="836189" y="1127570"/>
            <a:ext cx="4372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3.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연동정보확인 하기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EA949-D5BD-4830-86AD-027D8FCBCC6B}"/>
              </a:ext>
            </a:extLst>
          </p:cNvPr>
          <p:cNvSpPr txBox="1"/>
          <p:nvPr/>
        </p:nvSpPr>
        <p:spPr>
          <a:xfrm>
            <a:off x="10688026" y="396066"/>
            <a:ext cx="1199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Payment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986D8C-5882-42D6-AAB8-B9108059D5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18" t="3810" r="6855" b="12525"/>
          <a:stretch/>
        </p:blipFill>
        <p:spPr>
          <a:xfrm>
            <a:off x="1165184" y="1785996"/>
            <a:ext cx="2770576" cy="46091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D8469C7-C44B-4B3D-91A1-1361C32F4421}"/>
              </a:ext>
            </a:extLst>
          </p:cNvPr>
          <p:cNvSpPr/>
          <p:nvPr/>
        </p:nvSpPr>
        <p:spPr>
          <a:xfrm>
            <a:off x="4028099" y="2814340"/>
            <a:ext cx="79522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결제창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연동 및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API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호출 시 필요한 연동정보를 확인할 수 있습니다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포트원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관리자콘솔 로그인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-&gt; 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상점 ・ 계정 관리 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-&gt; 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내 식별코드 ・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API Keys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 선택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buFont typeface="+mj-lt"/>
              <a:buAutoNum type="arabicPeriod"/>
            </a:pPr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가맹점 식별코드 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/ </a:t>
            </a:r>
            <a:r>
              <a:rPr lang="en-US" altLang="ko-KR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REST API Key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 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/ </a:t>
            </a:r>
            <a:r>
              <a:rPr lang="en-US" altLang="ko-KR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REST API Secret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 확인</a:t>
            </a:r>
          </a:p>
        </p:txBody>
      </p:sp>
    </p:spTree>
    <p:extLst>
      <p:ext uri="{BB962C8B-B14F-4D97-AF65-F5344CB8AC3E}">
        <p14:creationId xmlns:p14="http://schemas.microsoft.com/office/powerpoint/2010/main" val="2934671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6D9832-FE4C-4467-ADD4-12D8A62C27B6}"/>
              </a:ext>
            </a:extLst>
          </p:cNvPr>
          <p:cNvSpPr txBox="1"/>
          <p:nvPr/>
        </p:nvSpPr>
        <p:spPr>
          <a:xfrm>
            <a:off x="407368" y="112914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19B96-58CC-4704-B85A-89E5538DFC06}"/>
              </a:ext>
            </a:extLst>
          </p:cNvPr>
          <p:cNvSpPr txBox="1"/>
          <p:nvPr/>
        </p:nvSpPr>
        <p:spPr>
          <a:xfrm>
            <a:off x="836189" y="1148463"/>
            <a:ext cx="4372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국내 </a:t>
            </a:r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PG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사 점유율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EA949-D5BD-4830-86AD-027D8FCBCC6B}"/>
              </a:ext>
            </a:extLst>
          </p:cNvPr>
          <p:cNvSpPr txBox="1"/>
          <p:nvPr/>
        </p:nvSpPr>
        <p:spPr>
          <a:xfrm>
            <a:off x="10688026" y="396066"/>
            <a:ext cx="1199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Payment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DE0959-CA20-4FAB-9728-A10C6DA8EA93}"/>
              </a:ext>
            </a:extLst>
          </p:cNvPr>
          <p:cNvSpPr/>
          <p:nvPr/>
        </p:nvSpPr>
        <p:spPr>
          <a:xfrm>
            <a:off x="1079612" y="5265204"/>
            <a:ext cx="10032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국내 시장 점유율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1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위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PG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사가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NHN KCP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이므로 결제대행사에 </a:t>
            </a:r>
            <a:r>
              <a:rPr lang="en-US" altLang="ko-KR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NHN KCP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를 사용함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F666717-BE6D-4B1C-AD6F-4699EA508B3E}"/>
              </a:ext>
            </a:extLst>
          </p:cNvPr>
          <p:cNvGrpSpPr/>
          <p:nvPr/>
        </p:nvGrpSpPr>
        <p:grpSpPr>
          <a:xfrm>
            <a:off x="576848" y="2220621"/>
            <a:ext cx="11038303" cy="2600688"/>
            <a:chOff x="872144" y="1860445"/>
            <a:chExt cx="11038303" cy="26006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3ED6BF-8095-4A15-9654-4F9D5A2B4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144" y="1860445"/>
              <a:ext cx="5372850" cy="260068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930EAD4-4E66-47D5-AD21-4875EF3A5B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2" t="10794" r="5245" b="6559"/>
            <a:stretch/>
          </p:blipFill>
          <p:spPr>
            <a:xfrm>
              <a:off x="6384032" y="1862885"/>
              <a:ext cx="5526415" cy="2598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5290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12E43428-FB17-4DD2-A2CC-171F00383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361" y="1053088"/>
            <a:ext cx="99362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2800" b="1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결제 프로세스 비교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0A3EC4-2C95-457B-9D1D-942C0368C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492" y="1538268"/>
            <a:ext cx="8075885" cy="429197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4E94E7-C311-49C2-AAFE-0C21A49E637F}"/>
              </a:ext>
            </a:extLst>
          </p:cNvPr>
          <p:cNvSpPr/>
          <p:nvPr/>
        </p:nvSpPr>
        <p:spPr>
          <a:xfrm>
            <a:off x="1337831" y="5741919"/>
            <a:ext cx="95163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포트원과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PG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직접계약의 큰 차이점은</a:t>
            </a: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결제에 사용하는 </a:t>
            </a:r>
            <a:r>
              <a:rPr lang="ko-KR" altLang="en-US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인증키와 </a:t>
            </a:r>
            <a:r>
              <a:rPr lang="en-US" altLang="ko-KR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PG</a:t>
            </a:r>
            <a:r>
              <a:rPr lang="ko-KR" altLang="en-US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사 연동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을 포트원에서 처리해줘 </a:t>
            </a:r>
            <a:r>
              <a:rPr lang="ko-KR" altLang="en-US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결제 </a:t>
            </a:r>
            <a:r>
              <a:rPr lang="en-US" altLang="ko-KR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FLOW</a:t>
            </a:r>
            <a:r>
              <a:rPr lang="ko-KR" altLang="en-US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가 줄어든다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는 장점이 있다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9798D3-A910-4DAE-8176-4412575AE642}"/>
              </a:ext>
            </a:extLst>
          </p:cNvPr>
          <p:cNvSpPr txBox="1"/>
          <p:nvPr/>
        </p:nvSpPr>
        <p:spPr>
          <a:xfrm>
            <a:off x="10688026" y="396066"/>
            <a:ext cx="1199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Payment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36514C-47B2-4F88-87A7-9B2EB18CD75C}"/>
              </a:ext>
            </a:extLst>
          </p:cNvPr>
          <p:cNvSpPr txBox="1"/>
          <p:nvPr/>
        </p:nvSpPr>
        <p:spPr>
          <a:xfrm>
            <a:off x="407368" y="1036807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921363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12E43428-FB17-4DD2-A2CC-171F00383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189" y="1054204"/>
            <a:ext cx="99362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2800" b="1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포트원</a:t>
            </a:r>
            <a:r>
              <a:rPr lang="ko-KR" altLang="en-US" sz="2800" b="1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관리자 콘솔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9798D3-A910-4DAE-8176-4412575AE642}"/>
              </a:ext>
            </a:extLst>
          </p:cNvPr>
          <p:cNvSpPr txBox="1"/>
          <p:nvPr/>
        </p:nvSpPr>
        <p:spPr>
          <a:xfrm>
            <a:off x="10688026" y="396066"/>
            <a:ext cx="1199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Payment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B603BC-953E-4CB9-BA97-624CE6611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t="4729" r="2665" b="2785"/>
          <a:stretch/>
        </p:blipFill>
        <p:spPr>
          <a:xfrm>
            <a:off x="892122" y="2042811"/>
            <a:ext cx="5022558" cy="34373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D38858-940B-470D-A615-904A5549FF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95" y="2042811"/>
            <a:ext cx="5318958" cy="32129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C611AC-C76C-4643-8930-1A00F8856171}"/>
              </a:ext>
            </a:extLst>
          </p:cNvPr>
          <p:cNvSpPr txBox="1"/>
          <p:nvPr/>
        </p:nvSpPr>
        <p:spPr>
          <a:xfrm>
            <a:off x="407368" y="1036807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106039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12E43428-FB17-4DD2-A2CC-171F00383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80" y="1118947"/>
            <a:ext cx="99362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sz="2800" b="1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Access</a:t>
            </a:r>
            <a:r>
              <a:rPr lang="ko-KR" altLang="en-US" sz="2800" b="1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2800" b="1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Token </a:t>
            </a:r>
            <a:r>
              <a:rPr lang="ko-KR" altLang="en-US" sz="2800" b="1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발급요청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9798D3-A910-4DAE-8176-4412575AE642}"/>
              </a:ext>
            </a:extLst>
          </p:cNvPr>
          <p:cNvSpPr txBox="1"/>
          <p:nvPr/>
        </p:nvSpPr>
        <p:spPr>
          <a:xfrm>
            <a:off x="10688026" y="396066"/>
            <a:ext cx="1199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Payment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19203B-EEAF-482E-B21F-78FFF8FB2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3" t="4967" r="6255" b="11762"/>
          <a:stretch/>
        </p:blipFill>
        <p:spPr>
          <a:xfrm>
            <a:off x="623392" y="1970111"/>
            <a:ext cx="2726214" cy="431237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142DF0EE-E718-4651-9D1C-5042125C4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2280" y="2865063"/>
            <a:ext cx="8244916" cy="315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관리자 콘솔에서 확인한 REST API 키와 REST API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Secret로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POST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https://api.iamport.kr/users/getToken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를 호출하여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access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token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발급을 요청할 수 있습니다.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API 호출 시 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access_token을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 </a:t>
            </a:r>
            <a:r>
              <a:rPr kumimoji="0" lang="ko-KR" altLang="ko-KR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Authorization또는</a:t>
            </a:r>
            <a:r>
              <a:rPr kumimoji="0" lang="ko-KR" altLang="ko-KR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 </a:t>
            </a:r>
            <a:r>
              <a:rPr kumimoji="0" lang="ko-KR" altLang="ko-KR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X-ImpTokenHeader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으로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HTTP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header를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통해 전달합니다.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기준 NTP(Network Time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Protocol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)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포트원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REST API 서버는 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Google Public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NTP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이용하여 기준시간과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동기화하고 있습니다.</a:t>
            </a:r>
          </a:p>
        </p:txBody>
      </p:sp>
    </p:spTree>
    <p:extLst>
      <p:ext uri="{BB962C8B-B14F-4D97-AF65-F5344CB8AC3E}">
        <p14:creationId xmlns:p14="http://schemas.microsoft.com/office/powerpoint/2010/main" val="2393343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12E43428-FB17-4DD2-A2CC-171F00383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87" y="1464857"/>
            <a:ext cx="99362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sz="2800" b="1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Access</a:t>
            </a:r>
            <a:r>
              <a:rPr lang="ko-KR" altLang="en-US" sz="2800" b="1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2800" b="1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Token </a:t>
            </a:r>
            <a:r>
              <a:rPr lang="ko-KR" altLang="en-US" sz="2800" b="1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사용하기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9798D3-A910-4DAE-8176-4412575AE642}"/>
              </a:ext>
            </a:extLst>
          </p:cNvPr>
          <p:cNvSpPr txBox="1"/>
          <p:nvPr/>
        </p:nvSpPr>
        <p:spPr>
          <a:xfrm>
            <a:off x="10688026" y="396066"/>
            <a:ext cx="1199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Payment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9EF6F7-7672-4F28-80D3-F18824874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515" y="2382199"/>
            <a:ext cx="862583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발급받은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access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token을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사용하여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포트원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REST API 요청을 할 수 있습니다.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포트원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REST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API는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 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Bearer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 인증 방식을 사용하기 때문에 HTTP 요청 헤더에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access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token을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다음과 같은 형식으로 포함합니다.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Authorization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: 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Bearer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 a9ace025c90c0da2161075da6ddd3492a2fca776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119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12E43428-FB17-4DD2-A2CC-171F00383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80" y="1118947"/>
            <a:ext cx="99362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sz="2800" b="1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Access</a:t>
            </a:r>
            <a:r>
              <a:rPr lang="ko-KR" altLang="en-US" sz="2800" b="1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2800" b="1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Token </a:t>
            </a:r>
            <a:r>
              <a:rPr lang="ko-KR" altLang="en-US" sz="2800" b="1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재발행과 재사용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9798D3-A910-4DAE-8176-4412575AE642}"/>
              </a:ext>
            </a:extLst>
          </p:cNvPr>
          <p:cNvSpPr txBox="1"/>
          <p:nvPr/>
        </p:nvSpPr>
        <p:spPr>
          <a:xfrm>
            <a:off x="10688026" y="396066"/>
            <a:ext cx="1199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Payment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40122D-BF9D-4A52-BB45-75F450D31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87" y="1709197"/>
            <a:ext cx="1130525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Access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token의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만료기한은 발행 시간부터 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30분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입니다.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토큰은 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만료기한이 지나면 사용할 수 없습니다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만료된 토큰으로 API 요청을 하면 401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Unauthorized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응답을 받습니다.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31FCE697-7787-43C5-8187-4AAC07C0FF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58" t="17603" r="3398" b="15207"/>
          <a:stretch/>
        </p:blipFill>
        <p:spPr>
          <a:xfrm>
            <a:off x="1307468" y="2751611"/>
            <a:ext cx="9272613" cy="1831378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656788B0-10E8-41BC-9FEA-5517A3F4B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93" y="4713725"/>
            <a:ext cx="1125234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토큰의 만료 전 발급 : 기존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access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token을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다시 발급한다.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 만료기한은 기존 토큰과 동일, 단 기존 만료시간 전 1분이내 요청 시 5분 연장됨 )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Access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token의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재사용과 만료기한 5분 연장 동작방식은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한 가맹점에서 여러 대의 웹서버가 동시에 경쟁적으로 REST API(/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users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getToken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)를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호출하는 상황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한 가맹점에서 여러 대의 웹서버가 시간 동기화 되어있지 않은 상황을 고려해서 설계되었습니다.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토큰의 만료 후 발급 : 새로운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access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token을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발급한다. ( 만료기한은 발행시간 후 30분 )</a:t>
            </a:r>
          </a:p>
        </p:txBody>
      </p:sp>
    </p:spTree>
    <p:extLst>
      <p:ext uri="{BB962C8B-B14F-4D97-AF65-F5344CB8AC3E}">
        <p14:creationId xmlns:p14="http://schemas.microsoft.com/office/powerpoint/2010/main" val="2331379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F08AD-7CF5-48C6-9745-EEFC14C0C4C7}"/>
              </a:ext>
            </a:extLst>
          </p:cNvPr>
          <p:cNvSpPr txBox="1"/>
          <p:nvPr/>
        </p:nvSpPr>
        <p:spPr>
          <a:xfrm>
            <a:off x="1164392" y="1195170"/>
            <a:ext cx="86049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Payment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Service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구성</a:t>
            </a:r>
            <a:endParaRPr lang="en-US" altLang="ko-KR" sz="19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3F7F9A-B725-419C-9616-394658313FF9}"/>
              </a:ext>
            </a:extLst>
          </p:cNvPr>
          <p:cNvSpPr txBox="1"/>
          <p:nvPr/>
        </p:nvSpPr>
        <p:spPr>
          <a:xfrm>
            <a:off x="676209" y="12259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235A789-F2D9-4E01-A97D-1F5D0C970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42" y="2384884"/>
            <a:ext cx="10045116" cy="30793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B3038C-D44A-4697-9C97-3BC30B4779F2}"/>
              </a:ext>
            </a:extLst>
          </p:cNvPr>
          <p:cNvSpPr txBox="1"/>
          <p:nvPr/>
        </p:nvSpPr>
        <p:spPr>
          <a:xfrm>
            <a:off x="10688026" y="396066"/>
            <a:ext cx="1199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Payment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053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6D9832-FE4C-4467-ADD4-12D8A62C27B6}"/>
              </a:ext>
            </a:extLst>
          </p:cNvPr>
          <p:cNvSpPr txBox="1"/>
          <p:nvPr/>
        </p:nvSpPr>
        <p:spPr>
          <a:xfrm>
            <a:off x="271910" y="100886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19B96-58CC-4704-B85A-89E5538DFC06}"/>
              </a:ext>
            </a:extLst>
          </p:cNvPr>
          <p:cNvSpPr txBox="1"/>
          <p:nvPr/>
        </p:nvSpPr>
        <p:spPr>
          <a:xfrm>
            <a:off x="751735" y="1008864"/>
            <a:ext cx="30774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Payment ERD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EA949-D5BD-4830-86AD-027D8FCBCC6B}"/>
              </a:ext>
            </a:extLst>
          </p:cNvPr>
          <p:cNvSpPr txBox="1"/>
          <p:nvPr/>
        </p:nvSpPr>
        <p:spPr>
          <a:xfrm>
            <a:off x="10688026" y="396066"/>
            <a:ext cx="1199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Payment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98AA85-0C7A-411F-A9AB-342EE001A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477" y="1696741"/>
            <a:ext cx="7224803" cy="43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6D9832-FE4C-4467-ADD4-12D8A62C27B6}"/>
              </a:ext>
            </a:extLst>
          </p:cNvPr>
          <p:cNvSpPr txBox="1"/>
          <p:nvPr/>
        </p:nvSpPr>
        <p:spPr>
          <a:xfrm>
            <a:off x="323588" y="114556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19B96-58CC-4704-B85A-89E5538DFC06}"/>
              </a:ext>
            </a:extLst>
          </p:cNvPr>
          <p:cNvSpPr txBox="1"/>
          <p:nvPr/>
        </p:nvSpPr>
        <p:spPr>
          <a:xfrm>
            <a:off x="803412" y="1145568"/>
            <a:ext cx="3940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Payment REST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API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EA949-D5BD-4830-86AD-027D8FCBCC6B}"/>
              </a:ext>
            </a:extLst>
          </p:cNvPr>
          <p:cNvSpPr txBox="1"/>
          <p:nvPr/>
        </p:nvSpPr>
        <p:spPr>
          <a:xfrm>
            <a:off x="10688026" y="396066"/>
            <a:ext cx="1199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Payment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DBD06AD-9228-480C-95C0-44536169A4EA}"/>
              </a:ext>
            </a:extLst>
          </p:cNvPr>
          <p:cNvGraphicFramePr>
            <a:graphicFrameLocks noGrp="1"/>
          </p:cNvGraphicFramePr>
          <p:nvPr/>
        </p:nvGraphicFramePr>
        <p:xfrm>
          <a:off x="1019436" y="2157797"/>
          <a:ext cx="5239637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330">
                  <a:extLst>
                    <a:ext uri="{9D8B030D-6E8A-4147-A177-3AD203B41FA5}">
                      <a16:colId xmlns:a16="http://schemas.microsoft.com/office/drawing/2014/main" val="3276744585"/>
                    </a:ext>
                  </a:extLst>
                </a:gridCol>
                <a:gridCol w="827245">
                  <a:extLst>
                    <a:ext uri="{9D8B030D-6E8A-4147-A177-3AD203B41FA5}">
                      <a16:colId xmlns:a16="http://schemas.microsoft.com/office/drawing/2014/main" val="4054718080"/>
                    </a:ext>
                  </a:extLst>
                </a:gridCol>
                <a:gridCol w="3193062">
                  <a:extLst>
                    <a:ext uri="{9D8B030D-6E8A-4147-A177-3AD203B41FA5}">
                      <a16:colId xmlns:a16="http://schemas.microsoft.com/office/drawing/2014/main" val="361464337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메소드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API</a:t>
                      </a:r>
                      <a:endParaRPr lang="ko-KR" altLang="en-US" sz="1800" b="1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391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BaseUrl</a:t>
                      </a:r>
                      <a:endParaRPr lang="ko-KR" altLang="en-US" sz="1800" b="0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POST</a:t>
                      </a:r>
                      <a:endParaRPr lang="ko-KR" altLang="en-US" sz="1800" b="0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1" dirty="0">
                          <a:effectLst/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http://api.iamport.kr</a:t>
                      </a:r>
                      <a:endParaRPr lang="ko-KR" altLang="en-US" sz="1800" b="0" dirty="0">
                        <a:latin typeface="닉스곤체 B 2.0" panose="020B0600000101010101" pitchFamily="34" charset="-127"/>
                        <a:ea typeface="닉스곤체 B 2.0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63951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457E9C-7899-40E0-A0C7-EF7E8F970D7D}"/>
              </a:ext>
            </a:extLst>
          </p:cNvPr>
          <p:cNvGraphicFramePr>
            <a:graphicFrameLocks noGrp="1"/>
          </p:cNvGraphicFramePr>
          <p:nvPr/>
        </p:nvGraphicFramePr>
        <p:xfrm>
          <a:off x="1019435" y="3285569"/>
          <a:ext cx="5239637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330">
                  <a:extLst>
                    <a:ext uri="{9D8B030D-6E8A-4147-A177-3AD203B41FA5}">
                      <a16:colId xmlns:a16="http://schemas.microsoft.com/office/drawing/2014/main" val="3276744585"/>
                    </a:ext>
                  </a:extLst>
                </a:gridCol>
                <a:gridCol w="827245">
                  <a:extLst>
                    <a:ext uri="{9D8B030D-6E8A-4147-A177-3AD203B41FA5}">
                      <a16:colId xmlns:a16="http://schemas.microsoft.com/office/drawing/2014/main" val="4054718080"/>
                    </a:ext>
                  </a:extLst>
                </a:gridCol>
                <a:gridCol w="3193062">
                  <a:extLst>
                    <a:ext uri="{9D8B030D-6E8A-4147-A177-3AD203B41FA5}">
                      <a16:colId xmlns:a16="http://schemas.microsoft.com/office/drawing/2014/main" val="361464337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메소드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API</a:t>
                      </a:r>
                      <a:endParaRPr lang="ko-KR" altLang="en-US" sz="1800" b="1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39112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토큰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POST</a:t>
                      </a:r>
                      <a:endParaRPr lang="ko-KR" altLang="en-US" sz="1800" b="0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1" dirty="0"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/users/</a:t>
                      </a:r>
                      <a:r>
                        <a:rPr lang="en-US" altLang="ko-KR" sz="1800" b="0" i="1" dirty="0" err="1"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getToken</a:t>
                      </a:r>
                      <a:endParaRPr lang="ko-KR" altLang="en-US" sz="1800" b="0" dirty="0">
                        <a:latin typeface="닉스곤체 B 2.0" panose="020B0600000101010101" pitchFamily="34" charset="-127"/>
                        <a:ea typeface="닉스곤체 B 2.0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83590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E5830C0-DF60-4F4F-A414-1A87A7F4D54E}"/>
              </a:ext>
            </a:extLst>
          </p:cNvPr>
          <p:cNvGraphicFramePr>
            <a:graphicFrameLocks noGrp="1"/>
          </p:cNvGraphicFramePr>
          <p:nvPr/>
        </p:nvGraphicFramePr>
        <p:xfrm>
          <a:off x="1019434" y="4454660"/>
          <a:ext cx="5239637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626">
                  <a:extLst>
                    <a:ext uri="{9D8B030D-6E8A-4147-A177-3AD203B41FA5}">
                      <a16:colId xmlns:a16="http://schemas.microsoft.com/office/drawing/2014/main" val="3276744585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4054718080"/>
                    </a:ext>
                  </a:extLst>
                </a:gridCol>
                <a:gridCol w="1467775">
                  <a:extLst>
                    <a:ext uri="{9D8B030D-6E8A-4147-A177-3AD203B41FA5}">
                      <a16:colId xmlns:a16="http://schemas.microsoft.com/office/drawing/2014/main" val="361464337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Parameter</a:t>
                      </a:r>
                      <a:endParaRPr lang="ko-KR" altLang="en-US" sz="1800" b="1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설명</a:t>
                      </a:r>
                      <a:endParaRPr lang="ko-KR" altLang="en-US" sz="1800" b="1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데이터 유형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391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1. </a:t>
                      </a:r>
                      <a:r>
                        <a:rPr lang="en-US" sz="1600" b="0" dirty="0" err="1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imp_key</a:t>
                      </a:r>
                      <a:endParaRPr lang="en-US" sz="1600" b="0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REST API </a:t>
                      </a:r>
                      <a:r>
                        <a:rPr lang="ko-KR" altLang="en-US" sz="1600" b="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string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2639514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r>
                        <a:rPr lang="en-US" sz="1600" b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2. imp_secret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REST API Secret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string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83590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610AD56-6399-4553-BB23-9124BC8BA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052" y="2157797"/>
            <a:ext cx="4968552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Response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Class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 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Status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 200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{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": 0,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message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":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null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response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": {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access_token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": "dfa54492f2142dbf63d8c954f9de1b4f73ddcc23"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now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": 1700699981,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expired_at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": 1700701781 } }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필요하고 사용하는 값 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access_token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926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1F84A6F-CA9B-4843-B791-8F7A49D3E533}"/>
              </a:ext>
            </a:extLst>
          </p:cNvPr>
          <p:cNvSpPr/>
          <p:nvPr/>
        </p:nvSpPr>
        <p:spPr>
          <a:xfrm>
            <a:off x="227348" y="197242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88B04E6-8FA7-4C17-B10D-7FCB0F9E5DB1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2AFD9D-928F-45ED-8A1F-BD1801860CB1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9" name="그림 18" descr="텍스트, 스크린샷, 도표, 평면도이(가) 표시된 사진&#10;&#10;자동 생성된 설명">
            <a:extLst>
              <a:ext uri="{FF2B5EF4-FFF2-40B4-BE49-F238E27FC236}">
                <a16:creationId xmlns:a16="http://schemas.microsoft.com/office/drawing/2014/main" id="{784C6415-AD78-4617-A0E4-4154079D4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67" y="1515186"/>
            <a:ext cx="6371065" cy="49663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121EDF-0074-48F1-932B-727056A4312D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49F22C-74EE-4C11-9D96-1FAF6990C37C}"/>
              </a:ext>
            </a:extLst>
          </p:cNvPr>
          <p:cNvSpPr txBox="1"/>
          <p:nvPr/>
        </p:nvSpPr>
        <p:spPr>
          <a:xfrm>
            <a:off x="860037" y="121209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쿠팡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Workflow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C86397-F5FB-4D0F-AE32-54BE8C942420}"/>
              </a:ext>
            </a:extLst>
          </p:cNvPr>
          <p:cNvSpPr txBox="1"/>
          <p:nvPr/>
        </p:nvSpPr>
        <p:spPr>
          <a:xfrm>
            <a:off x="393792" y="1178017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0A0BC8C8-90CF-41CF-9CFC-9389C1657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FD9A23-A4A8-445D-A58B-DBB07B2DD345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1428600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6D9832-FE4C-4467-ADD4-12D8A62C27B6}"/>
              </a:ext>
            </a:extLst>
          </p:cNvPr>
          <p:cNvSpPr txBox="1"/>
          <p:nvPr/>
        </p:nvSpPr>
        <p:spPr>
          <a:xfrm>
            <a:off x="230021" y="110970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19B96-58CC-4704-B85A-89E5538DFC06}"/>
              </a:ext>
            </a:extLst>
          </p:cNvPr>
          <p:cNvSpPr txBox="1"/>
          <p:nvPr/>
        </p:nvSpPr>
        <p:spPr>
          <a:xfrm>
            <a:off x="709845" y="1109709"/>
            <a:ext cx="3940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Payment REST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API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EA949-D5BD-4830-86AD-027D8FCBCC6B}"/>
              </a:ext>
            </a:extLst>
          </p:cNvPr>
          <p:cNvSpPr txBox="1"/>
          <p:nvPr/>
        </p:nvSpPr>
        <p:spPr>
          <a:xfrm>
            <a:off x="10688026" y="396066"/>
            <a:ext cx="1199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Payment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457E9C-7899-40E0-A0C7-EF7E8F970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204864"/>
              </p:ext>
            </p:extLst>
          </p:nvPr>
        </p:nvGraphicFramePr>
        <p:xfrm>
          <a:off x="902698" y="1902991"/>
          <a:ext cx="6103813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0435">
                  <a:extLst>
                    <a:ext uri="{9D8B030D-6E8A-4147-A177-3AD203B41FA5}">
                      <a16:colId xmlns:a16="http://schemas.microsoft.com/office/drawing/2014/main" val="3276744585"/>
                    </a:ext>
                  </a:extLst>
                </a:gridCol>
                <a:gridCol w="963683">
                  <a:extLst>
                    <a:ext uri="{9D8B030D-6E8A-4147-A177-3AD203B41FA5}">
                      <a16:colId xmlns:a16="http://schemas.microsoft.com/office/drawing/2014/main" val="4054718080"/>
                    </a:ext>
                  </a:extLst>
                </a:gridCol>
                <a:gridCol w="3719695">
                  <a:extLst>
                    <a:ext uri="{9D8B030D-6E8A-4147-A177-3AD203B41FA5}">
                      <a16:colId xmlns:a16="http://schemas.microsoft.com/office/drawing/2014/main" val="361464337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메소드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API</a:t>
                      </a:r>
                      <a:endParaRPr lang="ko-KR" altLang="en-US" sz="1800" b="1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39112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결제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POST</a:t>
                      </a:r>
                      <a:endParaRPr lang="ko-KR" altLang="en-US" sz="1800" b="0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i="1" dirty="0">
                          <a:effectLst/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/subscribe/payments/onetime</a:t>
                      </a:r>
                      <a:endParaRPr lang="ko-KR" altLang="en-US" sz="1800" b="0" dirty="0">
                        <a:latin typeface="닉스곤체 B 2.0" panose="020B0600000101010101" pitchFamily="34" charset="-127"/>
                        <a:ea typeface="닉스곤체 B 2.0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83590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E5830C0-DF60-4F4F-A414-1A87A7F4D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051564"/>
              </p:ext>
            </p:extLst>
          </p:nvPr>
        </p:nvGraphicFramePr>
        <p:xfrm>
          <a:off x="911424" y="2905077"/>
          <a:ext cx="7291528" cy="2712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2514">
                  <a:extLst>
                    <a:ext uri="{9D8B030D-6E8A-4147-A177-3AD203B41FA5}">
                      <a16:colId xmlns:a16="http://schemas.microsoft.com/office/drawing/2014/main" val="3276744585"/>
                    </a:ext>
                  </a:extLst>
                </a:gridCol>
                <a:gridCol w="3963579">
                  <a:extLst>
                    <a:ext uri="{9D8B030D-6E8A-4147-A177-3AD203B41FA5}">
                      <a16:colId xmlns:a16="http://schemas.microsoft.com/office/drawing/2014/main" val="4054718080"/>
                    </a:ext>
                  </a:extLst>
                </a:gridCol>
                <a:gridCol w="1345435">
                  <a:extLst>
                    <a:ext uri="{9D8B030D-6E8A-4147-A177-3AD203B41FA5}">
                      <a16:colId xmlns:a16="http://schemas.microsoft.com/office/drawing/2014/main" val="361464337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Parameter</a:t>
                      </a:r>
                      <a:endParaRPr lang="ko-KR" altLang="en-US" sz="1800" b="1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설명</a:t>
                      </a:r>
                      <a:endParaRPr lang="ko-KR" altLang="en-US" sz="1800" b="1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데이터 유형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391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1. </a:t>
                      </a:r>
                      <a:r>
                        <a:rPr lang="en-US" sz="1600" b="1" dirty="0" err="1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merchant_uid</a:t>
                      </a:r>
                      <a:endParaRPr lang="en-US" sz="1600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거래 고유번호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string(40)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2639514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2. </a:t>
                      </a:r>
                      <a:r>
                        <a:rPr lang="en-US" sz="1600" b="1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amount</a:t>
                      </a:r>
                      <a:endParaRPr lang="en-US" sz="1600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결제금액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835908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3. </a:t>
                      </a:r>
                      <a:r>
                        <a:rPr lang="en-US" sz="1600" b="1" dirty="0" err="1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card_number</a:t>
                      </a:r>
                      <a:endParaRPr lang="en-US" sz="1600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카드번호 </a:t>
                      </a:r>
                      <a:r>
                        <a:rPr lang="en-US" altLang="ko-KR" sz="160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(</a:t>
                      </a:r>
                      <a:r>
                        <a:rPr lang="en-US" sz="1600" dirty="0" err="1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dddd-dddd-dddd-dddd</a:t>
                      </a:r>
                      <a:r>
                        <a:rPr lang="en-US" sz="160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string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222260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r>
                        <a:rPr lang="en-US" sz="160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4. </a:t>
                      </a:r>
                      <a:r>
                        <a:rPr lang="en-US" sz="1600" b="1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expiry</a:t>
                      </a:r>
                      <a:endParaRPr lang="en-US" sz="160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카드 유효기간 </a:t>
                      </a:r>
                      <a:r>
                        <a:rPr lang="en-US" altLang="ko-KR" sz="160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(YYYY-MM)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string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0987072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r>
                        <a:rPr lang="en-US" sz="160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5. </a:t>
                      </a:r>
                      <a:r>
                        <a:rPr lang="en-US" sz="1600" b="1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birth</a:t>
                      </a:r>
                      <a:endParaRPr lang="en-US" sz="160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생년월일</a:t>
                      </a:r>
                      <a:r>
                        <a:rPr lang="en-US" altLang="ko-KR" sz="160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6</a:t>
                      </a:r>
                      <a:r>
                        <a:rPr lang="ko-KR" altLang="en-US" sz="160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자리 </a:t>
                      </a:r>
                      <a:r>
                        <a:rPr lang="en-US" altLang="ko-KR" sz="160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(YYMMDD)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string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2788517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r>
                        <a:rPr lang="en-US" sz="160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6. </a:t>
                      </a:r>
                      <a:r>
                        <a:rPr lang="en-US" sz="1600" b="1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pwd_2digit</a:t>
                      </a:r>
                      <a:endParaRPr lang="en-US" sz="160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카드비밀번호 앞 </a:t>
                      </a:r>
                      <a:r>
                        <a:rPr lang="en-US" altLang="ko-KR" sz="160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2</a:t>
                      </a:r>
                      <a:r>
                        <a:rPr lang="ko-KR" altLang="en-US" sz="160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자리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string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449226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r>
                        <a:rPr lang="en-US" sz="160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7. </a:t>
                      </a:r>
                      <a:r>
                        <a:rPr lang="en-US" sz="1600" b="1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cvc</a:t>
                      </a:r>
                      <a:endParaRPr lang="en-US" sz="160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카드 인증번호 </a:t>
                      </a:r>
                      <a:r>
                        <a:rPr lang="en-US" altLang="ko-KR" sz="160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(</a:t>
                      </a:r>
                      <a:r>
                        <a:rPr lang="ko-KR" altLang="en-US" sz="160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카드 뒷면 </a:t>
                      </a:r>
                      <a:r>
                        <a:rPr lang="en-US" altLang="ko-KR" sz="160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3</a:t>
                      </a:r>
                      <a:r>
                        <a:rPr lang="ko-KR" altLang="en-US" sz="160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자리</a:t>
                      </a:r>
                      <a:r>
                        <a:rPr lang="en-US" altLang="ko-KR" sz="160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string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14252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BF5F090-E0DB-4314-A973-D31AC86DB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4548" y="5572791"/>
            <a:ext cx="5832648" cy="874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필요한 값 :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merchant_uid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(주문번호) 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status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(결제상태)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주문으로 보내는 값 :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merchant_uid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(주문번호) 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status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(결제상태)</a:t>
            </a:r>
          </a:p>
        </p:txBody>
      </p:sp>
    </p:spTree>
    <p:extLst>
      <p:ext uri="{BB962C8B-B14F-4D97-AF65-F5344CB8AC3E}">
        <p14:creationId xmlns:p14="http://schemas.microsoft.com/office/powerpoint/2010/main" val="2460537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251412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6D9832-FE4C-4467-ADD4-12D8A62C27B6}"/>
              </a:ext>
            </a:extLst>
          </p:cNvPr>
          <p:cNvSpPr txBox="1"/>
          <p:nvPr/>
        </p:nvSpPr>
        <p:spPr>
          <a:xfrm>
            <a:off x="271910" y="100886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19B96-58CC-4704-B85A-89E5538DFC06}"/>
              </a:ext>
            </a:extLst>
          </p:cNvPr>
          <p:cNvSpPr txBox="1"/>
          <p:nvPr/>
        </p:nvSpPr>
        <p:spPr>
          <a:xfrm>
            <a:off x="751734" y="1008864"/>
            <a:ext cx="3940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Payment REST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API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EA949-D5BD-4830-86AD-027D8FCBCC6B}"/>
              </a:ext>
            </a:extLst>
          </p:cNvPr>
          <p:cNvSpPr txBox="1"/>
          <p:nvPr/>
        </p:nvSpPr>
        <p:spPr>
          <a:xfrm>
            <a:off x="10688026" y="396066"/>
            <a:ext cx="1199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Payment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457E9C-7899-40E0-A0C7-EF7E8F970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525585"/>
              </p:ext>
            </p:extLst>
          </p:nvPr>
        </p:nvGraphicFramePr>
        <p:xfrm>
          <a:off x="883853" y="1893128"/>
          <a:ext cx="6103813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0435">
                  <a:extLst>
                    <a:ext uri="{9D8B030D-6E8A-4147-A177-3AD203B41FA5}">
                      <a16:colId xmlns:a16="http://schemas.microsoft.com/office/drawing/2014/main" val="3276744585"/>
                    </a:ext>
                  </a:extLst>
                </a:gridCol>
                <a:gridCol w="963683">
                  <a:extLst>
                    <a:ext uri="{9D8B030D-6E8A-4147-A177-3AD203B41FA5}">
                      <a16:colId xmlns:a16="http://schemas.microsoft.com/office/drawing/2014/main" val="4054718080"/>
                    </a:ext>
                  </a:extLst>
                </a:gridCol>
                <a:gridCol w="3719695">
                  <a:extLst>
                    <a:ext uri="{9D8B030D-6E8A-4147-A177-3AD203B41FA5}">
                      <a16:colId xmlns:a16="http://schemas.microsoft.com/office/drawing/2014/main" val="361464337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메소드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API</a:t>
                      </a:r>
                      <a:endParaRPr lang="ko-KR" altLang="en-US" sz="1800" b="1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39112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결제취소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POST</a:t>
                      </a:r>
                      <a:endParaRPr lang="ko-KR" altLang="en-US" sz="1800" b="0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i="1" dirty="0">
                          <a:effectLst/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/payments/cancel</a:t>
                      </a:r>
                      <a:endParaRPr lang="ko-KR" altLang="en-US" sz="1800" b="0" dirty="0">
                        <a:latin typeface="닉스곤체 B 2.0" panose="020B0600000101010101" pitchFamily="34" charset="-127"/>
                        <a:ea typeface="닉스곤체 B 2.0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83590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E5830C0-DF60-4F4F-A414-1A87A7F4D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811472"/>
              </p:ext>
            </p:extLst>
          </p:nvPr>
        </p:nvGraphicFramePr>
        <p:xfrm>
          <a:off x="883853" y="3061084"/>
          <a:ext cx="729152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2514">
                  <a:extLst>
                    <a:ext uri="{9D8B030D-6E8A-4147-A177-3AD203B41FA5}">
                      <a16:colId xmlns:a16="http://schemas.microsoft.com/office/drawing/2014/main" val="3276744585"/>
                    </a:ext>
                  </a:extLst>
                </a:gridCol>
                <a:gridCol w="3963579">
                  <a:extLst>
                    <a:ext uri="{9D8B030D-6E8A-4147-A177-3AD203B41FA5}">
                      <a16:colId xmlns:a16="http://schemas.microsoft.com/office/drawing/2014/main" val="4054718080"/>
                    </a:ext>
                  </a:extLst>
                </a:gridCol>
                <a:gridCol w="1345435">
                  <a:extLst>
                    <a:ext uri="{9D8B030D-6E8A-4147-A177-3AD203B41FA5}">
                      <a16:colId xmlns:a16="http://schemas.microsoft.com/office/drawing/2014/main" val="361464337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Parameter</a:t>
                      </a:r>
                      <a:endParaRPr lang="ko-KR" altLang="en-US" sz="1800" b="1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설명</a:t>
                      </a:r>
                      <a:endParaRPr lang="ko-KR" altLang="en-US" sz="1800" b="1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데이터 유형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391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1. </a:t>
                      </a:r>
                      <a:r>
                        <a:rPr lang="en-US" b="1" dirty="0" err="1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merchant_uid</a:t>
                      </a:r>
                      <a:endParaRPr 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거래 고유번호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string(40)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2639514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r>
                        <a:rPr lang="en-US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2. </a:t>
                      </a:r>
                      <a:r>
                        <a:rPr lang="en-US" b="1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amount</a:t>
                      </a:r>
                      <a:endParaRPr lang="en-US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결제금액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83590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D1A0537-14AE-4CEF-BA78-38A7C1C53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734" y="4628264"/>
            <a:ext cx="10672858" cy="122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필요한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값 :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merchant_uid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(주문번호),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amount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(결제금액) 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status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(결제상태)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주문으로 보내는 값 :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merchant_uid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(주문번호) ,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cancel_amount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(취소금액),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amount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(결제금액) 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remainingBalance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남은금액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),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            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status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(결제상태)</a:t>
            </a:r>
          </a:p>
        </p:txBody>
      </p:sp>
    </p:spTree>
    <p:extLst>
      <p:ext uri="{BB962C8B-B14F-4D97-AF65-F5344CB8AC3E}">
        <p14:creationId xmlns:p14="http://schemas.microsoft.com/office/powerpoint/2010/main" val="3324824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207691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6D9832-FE4C-4467-ADD4-12D8A62C27B6}"/>
              </a:ext>
            </a:extLst>
          </p:cNvPr>
          <p:cNvSpPr txBox="1"/>
          <p:nvPr/>
        </p:nvSpPr>
        <p:spPr>
          <a:xfrm>
            <a:off x="323588" y="114556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19B96-58CC-4704-B85A-89E5538DFC06}"/>
              </a:ext>
            </a:extLst>
          </p:cNvPr>
          <p:cNvSpPr txBox="1"/>
          <p:nvPr/>
        </p:nvSpPr>
        <p:spPr>
          <a:xfrm>
            <a:off x="803412" y="1145568"/>
            <a:ext cx="66607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Payment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받아야할 결제 정보 데이터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EA949-D5BD-4830-86AD-027D8FCBCC6B}"/>
              </a:ext>
            </a:extLst>
          </p:cNvPr>
          <p:cNvSpPr txBox="1"/>
          <p:nvPr/>
        </p:nvSpPr>
        <p:spPr>
          <a:xfrm>
            <a:off x="10688026" y="396066"/>
            <a:ext cx="1199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Payment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DBF551-29FE-428B-94E0-885C2EB9D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99"/>
          <a:stretch/>
        </p:blipFill>
        <p:spPr>
          <a:xfrm>
            <a:off x="939717" y="1746099"/>
            <a:ext cx="5992086" cy="458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54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7DBBACE-FC21-4B49-A56F-C5E7C9E03DD5}"/>
              </a:ext>
            </a:extLst>
          </p:cNvPr>
          <p:cNvSpPr/>
          <p:nvPr/>
        </p:nvSpPr>
        <p:spPr>
          <a:xfrm>
            <a:off x="198738" y="20810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AEAA14-551B-44A9-AC7D-75E8AFB31A18}"/>
              </a:ext>
            </a:extLst>
          </p:cNvPr>
          <p:cNvCxnSpPr>
            <a:cxnSpLocks/>
          </p:cNvCxnSpPr>
          <p:nvPr/>
        </p:nvCxnSpPr>
        <p:spPr>
          <a:xfrm flipV="1">
            <a:off x="2063552" y="3717032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68A4E9-EE9D-4826-9099-D0F0C5769516}"/>
              </a:ext>
            </a:extLst>
          </p:cNvPr>
          <p:cNvSpPr txBox="1"/>
          <p:nvPr/>
        </p:nvSpPr>
        <p:spPr>
          <a:xfrm>
            <a:off x="2358978" y="2528900"/>
            <a:ext cx="74168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6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Order</a:t>
            </a:r>
            <a:endParaRPr lang="en-US" altLang="ko-KR" sz="48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288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21013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920536" y="396066"/>
            <a:ext cx="966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Order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C115C7-9217-4F32-A51E-8C055758C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108" y="1661088"/>
            <a:ext cx="8491115" cy="47091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1D5B82-07B9-4909-BEA1-1031791D3619}"/>
              </a:ext>
            </a:extLst>
          </p:cNvPr>
          <p:cNvSpPr txBox="1"/>
          <p:nvPr/>
        </p:nvSpPr>
        <p:spPr>
          <a:xfrm>
            <a:off x="267342" y="9373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9FF30-5597-4922-AE44-6675FC7160CB}"/>
              </a:ext>
            </a:extLst>
          </p:cNvPr>
          <p:cNvSpPr txBox="1"/>
          <p:nvPr/>
        </p:nvSpPr>
        <p:spPr>
          <a:xfrm>
            <a:off x="771398" y="933311"/>
            <a:ext cx="30774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Order ERD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2338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920536" y="396066"/>
            <a:ext cx="966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Order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BFFF5-10E2-FF59-7487-650158A4C832}"/>
              </a:ext>
            </a:extLst>
          </p:cNvPr>
          <p:cNvSpPr txBox="1"/>
          <p:nvPr/>
        </p:nvSpPr>
        <p:spPr>
          <a:xfrm>
            <a:off x="1347123" y="1340319"/>
            <a:ext cx="86049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요구사항 확인</a:t>
            </a:r>
            <a:endParaRPr lang="en-US" altLang="ko-KR" sz="19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E3C146-7EF6-6B98-E9D9-901E1C1CF7E6}"/>
              </a:ext>
            </a:extLst>
          </p:cNvPr>
          <p:cNvSpPr txBox="1"/>
          <p:nvPr/>
        </p:nvSpPr>
        <p:spPr>
          <a:xfrm>
            <a:off x="843067" y="138627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3F8092-1BAA-3EFF-F024-0A3D6DC8904C}"/>
              </a:ext>
            </a:extLst>
          </p:cNvPr>
          <p:cNvSpPr/>
          <p:nvPr/>
        </p:nvSpPr>
        <p:spPr>
          <a:xfrm>
            <a:off x="964320" y="2459504"/>
            <a:ext cx="1026335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사용자는 상품과 수량을 선택 후 주문할 수 있다</a:t>
            </a:r>
            <a:r>
              <a:rPr lang="en-US" altLang="ko-KR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사용자는 주문을 취소할 수 있다</a:t>
            </a:r>
            <a:r>
              <a:rPr lang="en-US" altLang="ko-KR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여러 서버간 통신을 통해 트랜잭션이 일어나므로</a:t>
            </a:r>
            <a:r>
              <a:rPr lang="en-US" altLang="ko-KR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</a:t>
            </a:r>
            <a:r>
              <a:rPr lang="ko-KR" altLang="en-US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분산 추적이 </a:t>
            </a:r>
            <a:r>
              <a:rPr lang="ko-KR" altLang="en-US" sz="2400" dirty="0" err="1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가능해야된다</a:t>
            </a:r>
            <a:r>
              <a:rPr lang="en-US" altLang="ko-KR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6182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920536" y="396066"/>
            <a:ext cx="966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Order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BFFF5-10E2-FF59-7487-650158A4C832}"/>
              </a:ext>
            </a:extLst>
          </p:cNvPr>
          <p:cNvSpPr txBox="1"/>
          <p:nvPr/>
        </p:nvSpPr>
        <p:spPr>
          <a:xfrm>
            <a:off x="1164392" y="1173050"/>
            <a:ext cx="86049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주문 시나리오 </a:t>
            </a:r>
            <a:r>
              <a:rPr lang="en-US" altLang="ko-KR" sz="3200" b="1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</a:t>
            </a:r>
            <a:endParaRPr lang="en-US" altLang="ko-KR" sz="19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E3C146-7EF6-6B98-E9D9-901E1C1CF7E6}"/>
              </a:ext>
            </a:extLst>
          </p:cNvPr>
          <p:cNvSpPr txBox="1"/>
          <p:nvPr/>
        </p:nvSpPr>
        <p:spPr>
          <a:xfrm>
            <a:off x="660336" y="117040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175960-1820-CC34-E556-470D6061C7AB}"/>
              </a:ext>
            </a:extLst>
          </p:cNvPr>
          <p:cNvSpPr/>
          <p:nvPr/>
        </p:nvSpPr>
        <p:spPr>
          <a:xfrm>
            <a:off x="660336" y="2221718"/>
            <a:ext cx="10260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1. </a:t>
            </a:r>
            <a:r>
              <a:rPr lang="ko-KR" altLang="en-US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장바구니 측에서 주문 요청 이벤트 발생</a:t>
            </a:r>
            <a:endParaRPr lang="en-US" altLang="ko-KR" sz="24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sz="24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r>
              <a:rPr lang="en-US" altLang="ko-KR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2. </a:t>
            </a:r>
            <a:r>
              <a:rPr lang="ko-KR" altLang="en-US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주문 요청 이벤트 수신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r>
              <a:rPr lang="en-US" altLang="ko-KR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3. </a:t>
            </a:r>
            <a:r>
              <a:rPr lang="ko-KR" altLang="en-US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회원 정보 요청 이벤트 발생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r>
              <a:rPr lang="en-US" altLang="ko-KR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4. </a:t>
            </a:r>
            <a:r>
              <a:rPr lang="ko-KR" altLang="en-US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재고 관련 이벤트</a:t>
            </a:r>
            <a:r>
              <a:rPr lang="en-US" altLang="ko-KR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(-), </a:t>
            </a:r>
            <a:r>
              <a:rPr lang="ko-KR" altLang="en-US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결제 요청 이벤트 발생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r>
              <a:rPr lang="en-US" altLang="ko-KR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5. </a:t>
            </a:r>
            <a:r>
              <a:rPr lang="ko-KR" altLang="en-US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결제에 관한 이벤트 응답 결과 수신 후 배송 상태 이벤트 발생</a:t>
            </a:r>
          </a:p>
        </p:txBody>
      </p:sp>
    </p:spTree>
    <p:extLst>
      <p:ext uri="{BB962C8B-B14F-4D97-AF65-F5344CB8AC3E}">
        <p14:creationId xmlns:p14="http://schemas.microsoft.com/office/powerpoint/2010/main" val="2853067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920536" y="396066"/>
            <a:ext cx="966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Order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BFFF5-10E2-FF59-7487-650158A4C832}"/>
              </a:ext>
            </a:extLst>
          </p:cNvPr>
          <p:cNvSpPr txBox="1"/>
          <p:nvPr/>
        </p:nvSpPr>
        <p:spPr>
          <a:xfrm>
            <a:off x="1164392" y="1173050"/>
            <a:ext cx="86049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주문 시나리오 </a:t>
            </a:r>
            <a:r>
              <a:rPr lang="en-US" altLang="ko-KR" sz="3200" b="1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</a:t>
            </a:r>
            <a:endParaRPr lang="en-US" altLang="ko-KR" sz="19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E3C146-7EF6-6B98-E9D9-901E1C1CF7E6}"/>
              </a:ext>
            </a:extLst>
          </p:cNvPr>
          <p:cNvSpPr txBox="1"/>
          <p:nvPr/>
        </p:nvSpPr>
        <p:spPr>
          <a:xfrm>
            <a:off x="660336" y="117040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1A9D65-2043-B65A-A7CC-BF7AE71CAA0B}"/>
              </a:ext>
            </a:extLst>
          </p:cNvPr>
          <p:cNvSpPr/>
          <p:nvPr/>
        </p:nvSpPr>
        <p:spPr>
          <a:xfrm>
            <a:off x="1164392" y="2185173"/>
            <a:ext cx="107269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6. </a:t>
            </a:r>
            <a:r>
              <a:rPr lang="ko-KR" altLang="en-US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주문내역 이벤트 발행</a:t>
            </a:r>
            <a:endParaRPr lang="en-US" altLang="ko-KR" sz="24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sz="24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r>
              <a:rPr lang="en-US" altLang="ko-KR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7. </a:t>
            </a:r>
            <a:r>
              <a:rPr lang="ko-KR" altLang="en-US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환불 시 결제 시스템에 취소 이벤트 발생</a:t>
            </a:r>
            <a:endParaRPr lang="en-US" altLang="ko-KR" sz="24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sz="24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r>
              <a:rPr lang="en-US" altLang="ko-KR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8. </a:t>
            </a:r>
            <a:r>
              <a:rPr lang="ko-KR" altLang="en-US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환불과 주문 취소 등 비정상으로 처리 될 시 결제 측 에서 이벤트 발생</a:t>
            </a:r>
            <a:endParaRPr lang="en-US" altLang="ko-KR" sz="24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sz="24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r>
              <a:rPr lang="en-US" altLang="ko-KR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9. </a:t>
            </a:r>
            <a:r>
              <a:rPr lang="ko-KR" altLang="en-US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해당 이벤트 수신 후 재고 변화 이벤트</a:t>
            </a:r>
            <a:r>
              <a:rPr lang="en-US" altLang="ko-KR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(+) </a:t>
            </a:r>
            <a:r>
              <a:rPr lang="ko-KR" altLang="en-US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발생</a:t>
            </a:r>
            <a:endParaRPr lang="en-US" altLang="ko-KR" sz="24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sz="24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r>
              <a:rPr lang="en-US" altLang="ko-KR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10. </a:t>
            </a:r>
            <a:r>
              <a:rPr lang="ko-KR" altLang="en-US" sz="24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상품 측에서 재고 변화 이벤트 수신</a:t>
            </a:r>
          </a:p>
        </p:txBody>
      </p:sp>
    </p:spTree>
    <p:extLst>
      <p:ext uri="{BB962C8B-B14F-4D97-AF65-F5344CB8AC3E}">
        <p14:creationId xmlns:p14="http://schemas.microsoft.com/office/powerpoint/2010/main" val="2945226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920536" y="396066"/>
            <a:ext cx="966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Order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BFFF5-10E2-FF59-7487-650158A4C832}"/>
              </a:ext>
            </a:extLst>
          </p:cNvPr>
          <p:cNvSpPr txBox="1"/>
          <p:nvPr/>
        </p:nvSpPr>
        <p:spPr>
          <a:xfrm>
            <a:off x="1164392" y="1225200"/>
            <a:ext cx="86049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연관서비스 및 필요데이터</a:t>
            </a:r>
            <a:endParaRPr lang="en-US" altLang="ko-KR" sz="19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E3C146-7EF6-6B98-E9D9-901E1C1CF7E6}"/>
              </a:ext>
            </a:extLst>
          </p:cNvPr>
          <p:cNvSpPr txBox="1"/>
          <p:nvPr/>
        </p:nvSpPr>
        <p:spPr>
          <a:xfrm>
            <a:off x="660336" y="122520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5EEE5-0553-3809-4703-8BD4F635815C}"/>
              </a:ext>
            </a:extLst>
          </p:cNvPr>
          <p:cNvSpPr txBox="1"/>
          <p:nvPr/>
        </p:nvSpPr>
        <p:spPr>
          <a:xfrm>
            <a:off x="1595500" y="2101103"/>
            <a:ext cx="423830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받을 데이터 </a:t>
            </a:r>
            <a:endParaRPr lang="en-US" altLang="ko-KR" sz="2800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  <a:p>
            <a:endParaRPr lang="en-US" altLang="ko-KR" sz="20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회원 서비스 </a:t>
            </a:r>
            <a:endParaRPr lang="en-US" altLang="ko-KR" sz="20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r>
              <a:rPr lang="en-US" altLang="ko-KR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• </a:t>
            </a:r>
            <a:r>
              <a:rPr lang="ko-KR" altLang="en-US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회원 아이디</a:t>
            </a:r>
            <a:endParaRPr lang="en-US" altLang="ko-KR" sz="20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r>
              <a:rPr lang="en-US" altLang="ko-KR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• </a:t>
            </a:r>
            <a:r>
              <a:rPr lang="ko-KR" altLang="en-US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회원 이름 </a:t>
            </a:r>
            <a:endParaRPr lang="en-US" altLang="ko-KR" sz="20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r>
              <a:rPr lang="en-US" altLang="ko-KR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• </a:t>
            </a:r>
            <a:r>
              <a:rPr lang="ko-KR" altLang="en-US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회원 전화번호</a:t>
            </a:r>
            <a:endParaRPr lang="en-US" altLang="ko-KR" sz="20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endParaRPr lang="en-US" altLang="ko-KR" sz="20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결제 서비스 </a:t>
            </a:r>
            <a:endParaRPr lang="en-US" altLang="ko-KR" sz="20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r>
              <a:rPr lang="en-US" altLang="ko-KR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• </a:t>
            </a:r>
            <a:r>
              <a:rPr lang="ko-KR" altLang="en-US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결제 상태</a:t>
            </a:r>
            <a:endParaRPr lang="en-US" altLang="ko-KR" sz="20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endParaRPr lang="en-US" altLang="ko-KR" sz="20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상품 서비스 </a:t>
            </a:r>
            <a:r>
              <a:rPr lang="en-US" altLang="ko-KR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/ </a:t>
            </a:r>
            <a:r>
              <a:rPr lang="ko-KR" altLang="en-US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장바구니    </a:t>
            </a:r>
            <a:endParaRPr lang="en-US" altLang="ko-KR" sz="20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r>
              <a:rPr lang="en-US" altLang="ko-KR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• </a:t>
            </a:r>
            <a:r>
              <a:rPr lang="ko-KR" altLang="en-US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상품 정보</a:t>
            </a:r>
            <a:endParaRPr lang="en-US" altLang="ko-KR" sz="20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r>
              <a:rPr lang="en-US" altLang="ko-KR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• </a:t>
            </a:r>
            <a:r>
              <a:rPr lang="ko-KR" altLang="en-US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주문 수량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B747A-AE39-CF30-6802-4ABC7C458BE8}"/>
              </a:ext>
            </a:extLst>
          </p:cNvPr>
          <p:cNvSpPr txBox="1"/>
          <p:nvPr/>
        </p:nvSpPr>
        <p:spPr>
          <a:xfrm>
            <a:off x="5942735" y="2160469"/>
            <a:ext cx="29523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보낼 데이터 </a:t>
            </a:r>
            <a:endParaRPr lang="en-US" altLang="ko-KR" sz="2800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  <a:p>
            <a:endParaRPr lang="en-US" altLang="ko-KR" sz="20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회원 서비스</a:t>
            </a:r>
            <a:endParaRPr lang="en-US" altLang="ko-KR" sz="20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r>
              <a:rPr lang="en-US" altLang="ko-KR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    </a:t>
            </a:r>
            <a:r>
              <a:rPr lang="ko-KR" altLang="en-US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회원 인덱스</a:t>
            </a:r>
            <a:endParaRPr lang="en-US" altLang="ko-KR" sz="20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endParaRPr lang="en-US" altLang="ko-KR" sz="20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결제 서비스 </a:t>
            </a:r>
            <a:endParaRPr lang="en-US" altLang="ko-KR" sz="20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r>
              <a:rPr lang="en-US" altLang="ko-KR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    </a:t>
            </a:r>
            <a:r>
              <a:rPr lang="ko-KR" altLang="en-US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결제 총 금액</a:t>
            </a:r>
            <a:endParaRPr lang="en-US" altLang="ko-KR" sz="20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r>
              <a:rPr lang="ko-KR" altLang="en-US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    가맹점 주문 번호</a:t>
            </a:r>
          </a:p>
        </p:txBody>
      </p:sp>
    </p:spTree>
    <p:extLst>
      <p:ext uri="{BB962C8B-B14F-4D97-AF65-F5344CB8AC3E}">
        <p14:creationId xmlns:p14="http://schemas.microsoft.com/office/powerpoint/2010/main" val="1145613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920536" y="396066"/>
            <a:ext cx="966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Order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BFFF5-10E2-FF59-7487-650158A4C832}"/>
              </a:ext>
            </a:extLst>
          </p:cNvPr>
          <p:cNvSpPr txBox="1"/>
          <p:nvPr/>
        </p:nvSpPr>
        <p:spPr>
          <a:xfrm>
            <a:off x="1164392" y="1225200"/>
            <a:ext cx="86049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effectLst/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분산 트랜잭션 프로세스 </a:t>
            </a:r>
            <a:r>
              <a:rPr lang="en-US" altLang="ko-KR" b="1" dirty="0">
                <a:effectLst/>
                <a:latin typeface="닉스곤체 B 2.0" panose="020B0600000101010101" pitchFamily="50" charset="-127"/>
                <a:ea typeface="닉스곤체 B 2.0" panose="020B0600000101010101" pitchFamily="50" charset="-127"/>
              </a:rPr>
              <a:t>(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Choreography </a:t>
            </a:r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기준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)</a:t>
            </a:r>
            <a:endParaRPr lang="en-US" altLang="ko-KR" sz="2000" b="1" dirty="0">
              <a:latin typeface="닉스곤체 B 2.0" panose="020B0600000101010101" pitchFamily="50" charset="-127"/>
              <a:ea typeface="닉스곤체 B 2.0" panose="020B0600000101010101" pitchFamily="50" charset="-127"/>
              <a:hlinkClick r:id="rId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E3C146-7EF6-6B98-E9D9-901E1C1CF7E6}"/>
              </a:ext>
            </a:extLst>
          </p:cNvPr>
          <p:cNvSpPr txBox="1"/>
          <p:nvPr/>
        </p:nvSpPr>
        <p:spPr>
          <a:xfrm>
            <a:off x="660336" y="122520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62CCF5-9C6E-47B8-8653-062EDD6A8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500" y="2024844"/>
            <a:ext cx="8680191" cy="416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77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1F84A6F-CA9B-4843-B791-8F7A49D3E533}"/>
              </a:ext>
            </a:extLst>
          </p:cNvPr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88B04E6-8FA7-4C17-B10D-7FCB0F9E5DB1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2AFD9D-928F-45ED-8A1F-BD1801860CB1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20" name="그림 19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1F7B2BFE-C569-4F30-B236-385966435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90" y="1734247"/>
            <a:ext cx="6948772" cy="45991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121EDF-0074-48F1-932B-727056A4312D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E29324-7982-47CD-8BC0-8D7F67E9A708}"/>
              </a:ext>
            </a:extLst>
          </p:cNvPr>
          <p:cNvSpPr txBox="1"/>
          <p:nvPr/>
        </p:nvSpPr>
        <p:spPr>
          <a:xfrm>
            <a:off x="860037" y="121209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쿠팡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Workflow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F12E50-8F86-4A6D-956A-432EDD11DD2E}"/>
              </a:ext>
            </a:extLst>
          </p:cNvPr>
          <p:cNvSpPr txBox="1"/>
          <p:nvPr/>
        </p:nvSpPr>
        <p:spPr>
          <a:xfrm>
            <a:off x="393792" y="1178017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709D7DEA-9608-4FBE-9972-A503B20DB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E0DC3-1916-45F5-A876-CE046B531009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4225885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920536" y="396066"/>
            <a:ext cx="966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Order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BFFF5-10E2-FF59-7487-650158A4C832}"/>
              </a:ext>
            </a:extLst>
          </p:cNvPr>
          <p:cNvSpPr txBox="1"/>
          <p:nvPr/>
        </p:nvSpPr>
        <p:spPr>
          <a:xfrm>
            <a:off x="1334547" y="1118137"/>
            <a:ext cx="86049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주문 요청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E3C146-7EF6-6B98-E9D9-901E1C1CF7E6}"/>
              </a:ext>
            </a:extLst>
          </p:cNvPr>
          <p:cNvSpPr txBox="1"/>
          <p:nvPr/>
        </p:nvSpPr>
        <p:spPr>
          <a:xfrm>
            <a:off x="830491" y="1118841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F7945B-DB79-3DAB-BF33-1AB3442314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0" b="10210"/>
          <a:stretch/>
        </p:blipFill>
        <p:spPr>
          <a:xfrm>
            <a:off x="1416420" y="1713945"/>
            <a:ext cx="9469052" cy="470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27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920536" y="396066"/>
            <a:ext cx="966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Order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BFFF5-10E2-FF59-7487-650158A4C832}"/>
              </a:ext>
            </a:extLst>
          </p:cNvPr>
          <p:cNvSpPr txBox="1"/>
          <p:nvPr/>
        </p:nvSpPr>
        <p:spPr>
          <a:xfrm>
            <a:off x="1347123" y="1340319"/>
            <a:ext cx="86049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DB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저장 데이터</a:t>
            </a:r>
            <a:endParaRPr lang="en-US" altLang="ko-KR" sz="3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E3C146-7EF6-6B98-E9D9-901E1C1CF7E6}"/>
              </a:ext>
            </a:extLst>
          </p:cNvPr>
          <p:cNvSpPr txBox="1"/>
          <p:nvPr/>
        </p:nvSpPr>
        <p:spPr>
          <a:xfrm>
            <a:off x="843067" y="138627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CC5C1E-809C-442F-9766-0AF8ACD01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390" y="1955447"/>
            <a:ext cx="10272464" cy="4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4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920536" y="396066"/>
            <a:ext cx="966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Order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BFFF5-10E2-FF59-7487-650158A4C832}"/>
              </a:ext>
            </a:extLst>
          </p:cNvPr>
          <p:cNvSpPr txBox="1"/>
          <p:nvPr/>
        </p:nvSpPr>
        <p:spPr>
          <a:xfrm>
            <a:off x="1164392" y="1203623"/>
            <a:ext cx="86049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애플리케이션 테스트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E3C146-7EF6-6B98-E9D9-901E1C1CF7E6}"/>
              </a:ext>
            </a:extLst>
          </p:cNvPr>
          <p:cNvSpPr txBox="1"/>
          <p:nvPr/>
        </p:nvSpPr>
        <p:spPr>
          <a:xfrm>
            <a:off x="660336" y="1249577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B4197-9051-CF6F-E66C-58AD3E7F4EE9}"/>
              </a:ext>
            </a:extLst>
          </p:cNvPr>
          <p:cNvSpPr txBox="1"/>
          <p:nvPr/>
        </p:nvSpPr>
        <p:spPr>
          <a:xfrm>
            <a:off x="1164392" y="2086259"/>
            <a:ext cx="66122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주문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–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아이템 서버 간 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RestTemplate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통신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DF8650-89A4-487A-887A-28B42D4B2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66" y="2838089"/>
            <a:ext cx="10488488" cy="19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006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920536" y="396066"/>
            <a:ext cx="966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Order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BFFF5-10E2-FF59-7487-650158A4C832}"/>
              </a:ext>
            </a:extLst>
          </p:cNvPr>
          <p:cNvSpPr txBox="1"/>
          <p:nvPr/>
        </p:nvSpPr>
        <p:spPr>
          <a:xfrm>
            <a:off x="1164392" y="1203623"/>
            <a:ext cx="86049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애플리케이션 테스트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E3C146-7EF6-6B98-E9D9-901E1C1CF7E6}"/>
              </a:ext>
            </a:extLst>
          </p:cNvPr>
          <p:cNvSpPr txBox="1"/>
          <p:nvPr/>
        </p:nvSpPr>
        <p:spPr>
          <a:xfrm>
            <a:off x="660336" y="1249577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B4197-9051-CF6F-E66C-58AD3E7F4EE9}"/>
              </a:ext>
            </a:extLst>
          </p:cNvPr>
          <p:cNvSpPr txBox="1"/>
          <p:nvPr/>
        </p:nvSpPr>
        <p:spPr>
          <a:xfrm>
            <a:off x="1164392" y="2086259"/>
            <a:ext cx="66122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주문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–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아이템 서버 간 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RestTemplate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통신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9A9CAD-7C07-4101-9D45-75A0AFAEA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0" y="2890704"/>
            <a:ext cx="10560496" cy="195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247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920536" y="396066"/>
            <a:ext cx="966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Order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BFFF5-10E2-FF59-7487-650158A4C832}"/>
              </a:ext>
            </a:extLst>
          </p:cNvPr>
          <p:cNvSpPr txBox="1"/>
          <p:nvPr/>
        </p:nvSpPr>
        <p:spPr>
          <a:xfrm>
            <a:off x="1173683" y="1048835"/>
            <a:ext cx="86049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Micrometer &amp; </a:t>
            </a:r>
            <a:r>
              <a:rPr lang="en-US" altLang="ko-KR" sz="3200" dirty="0" err="1">
                <a:solidFill>
                  <a:schemeClr val="tx2">
                    <a:lumMod val="7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Zipkin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을 통한 분산추적 확인</a:t>
            </a:r>
            <a:endParaRPr lang="en-US" altLang="ko-KR" sz="3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E3C146-7EF6-6B98-E9D9-901E1C1CF7E6}"/>
              </a:ext>
            </a:extLst>
          </p:cNvPr>
          <p:cNvSpPr txBox="1"/>
          <p:nvPr/>
        </p:nvSpPr>
        <p:spPr>
          <a:xfrm>
            <a:off x="669627" y="109478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80034A-C843-E99F-2A46-385288F5E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302" y="1638360"/>
            <a:ext cx="10826317" cy="447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881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7DBBACE-FC21-4B49-A56F-C5E7C9E03DD5}"/>
              </a:ext>
            </a:extLst>
          </p:cNvPr>
          <p:cNvSpPr/>
          <p:nvPr/>
        </p:nvSpPr>
        <p:spPr>
          <a:xfrm>
            <a:off x="198738" y="20810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AEAA14-551B-44A9-AC7D-75E8AFB31A18}"/>
              </a:ext>
            </a:extLst>
          </p:cNvPr>
          <p:cNvCxnSpPr>
            <a:cxnSpLocks/>
          </p:cNvCxnSpPr>
          <p:nvPr/>
        </p:nvCxnSpPr>
        <p:spPr>
          <a:xfrm flipV="1">
            <a:off x="2063552" y="3717032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68A4E9-EE9D-4826-9099-D0F0C5769516}"/>
              </a:ext>
            </a:extLst>
          </p:cNvPr>
          <p:cNvSpPr txBox="1"/>
          <p:nvPr/>
        </p:nvSpPr>
        <p:spPr>
          <a:xfrm>
            <a:off x="2358978" y="2528900"/>
            <a:ext cx="74168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6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Chat Counseling</a:t>
            </a:r>
            <a:endParaRPr lang="en-US" altLang="ko-KR" sz="48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6836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9948428" y="396066"/>
            <a:ext cx="1938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Chat Counseling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D1540-CCC7-4144-818D-631AE7A4F448}"/>
              </a:ext>
            </a:extLst>
          </p:cNvPr>
          <p:cNvSpPr/>
          <p:nvPr/>
        </p:nvSpPr>
        <p:spPr>
          <a:xfrm>
            <a:off x="985914" y="1521071"/>
            <a:ext cx="2949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채팅서버</a:t>
            </a:r>
            <a:r>
              <a:rPr lang="en-US" altLang="ko-KR" sz="28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(Stomp)</a:t>
            </a:r>
            <a:r>
              <a:rPr lang="ko-KR" altLang="en-US" sz="28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endParaRPr lang="en-US" altLang="ko-KR" sz="28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49CB97-C9D2-4926-BC02-3BF0933BC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49" y="2552019"/>
            <a:ext cx="8782702" cy="175396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35217E-3474-4867-9B14-6998B486FC26}"/>
              </a:ext>
            </a:extLst>
          </p:cNvPr>
          <p:cNvSpPr/>
          <p:nvPr/>
        </p:nvSpPr>
        <p:spPr>
          <a:xfrm>
            <a:off x="2171564" y="4766617"/>
            <a:ext cx="7848872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구매자와 판매자의 상담  </a:t>
            </a:r>
            <a:r>
              <a:rPr lang="en-US" altLang="ko-KR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2. </a:t>
            </a:r>
            <a:r>
              <a:rPr lang="ko-KR" altLang="en-US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판매자와 관리자의 상담  </a:t>
            </a:r>
            <a:r>
              <a:rPr lang="en-US" altLang="ko-KR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3. </a:t>
            </a:r>
            <a:r>
              <a:rPr lang="ko-KR" altLang="en-US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구매자와 관리자의 상담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777936-C08A-4C3F-BBB2-D57BE811D122}"/>
              </a:ext>
            </a:extLst>
          </p:cNvPr>
          <p:cNvSpPr/>
          <p:nvPr/>
        </p:nvSpPr>
        <p:spPr>
          <a:xfrm>
            <a:off x="3611724" y="1693970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상담 흐름</a:t>
            </a:r>
            <a:r>
              <a:rPr lang="en-US" altLang="ko-KR" sz="16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ko-KR" altLang="en-US" sz="16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요구사항</a:t>
            </a:r>
            <a:r>
              <a:rPr lang="en-US" altLang="ko-KR" sz="16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endParaRPr lang="ko-KR" altLang="en-US" sz="16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5734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9948428" y="396066"/>
            <a:ext cx="1938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Chat Counseling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D1540-CCC7-4144-818D-631AE7A4F448}"/>
              </a:ext>
            </a:extLst>
          </p:cNvPr>
          <p:cNvSpPr/>
          <p:nvPr/>
        </p:nvSpPr>
        <p:spPr>
          <a:xfrm>
            <a:off x="931287" y="1929694"/>
            <a:ext cx="1026436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STOMP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는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TCP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또는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WebSocket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같은 양방향 네트워크 프로토콜 기반으로 동작한다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이름에서 알 수 있듯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STOMP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는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Text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지향 프로토콜이나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Message Payload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에는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Text or Binary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데이터를 포함 할 수 있다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위에서 언급한 </a:t>
            </a:r>
            <a: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pub / sub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란 메세지를 공급하는 주체와 소비하는 주체를 분리해 제공하는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메세징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방법이다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기본적인 컨셉을 예로 들자면 우체통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(Topic)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 있다면 집배원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(Publisher)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 신문을 우체통에 배달하는 행위가 있고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우체통에 신문이 배달되는 것을 기다렸다가 빼서 보는 구독자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(Subscriber)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의 행위가 있다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</a:p>
          <a:p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이때 구독자는 다수가 될 수 있다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pub / sub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컨셉을 채팅방에 빗대면 다음과 같다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C4CB64-0B92-4ACE-A840-18E3215224EC}"/>
              </a:ext>
            </a:extLst>
          </p:cNvPr>
          <p:cNvSpPr/>
          <p:nvPr/>
        </p:nvSpPr>
        <p:spPr>
          <a:xfrm>
            <a:off x="836189" y="1265766"/>
            <a:ext cx="27927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STOMP </a:t>
            </a:r>
            <a:r>
              <a:rPr lang="ko-KR" altLang="en-US" sz="28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프로토콜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D5F64B7-3E5D-4552-8B28-CFCF9DE86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420" y="5362780"/>
            <a:ext cx="7236804" cy="458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채팅방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생성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-&gt;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채팅방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입장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-&gt; 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채팅방에서 메세지를 송수신</a:t>
            </a:r>
          </a:p>
        </p:txBody>
      </p:sp>
    </p:spTree>
    <p:extLst>
      <p:ext uri="{BB962C8B-B14F-4D97-AF65-F5344CB8AC3E}">
        <p14:creationId xmlns:p14="http://schemas.microsoft.com/office/powerpoint/2010/main" val="32765466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9948428" y="396066"/>
            <a:ext cx="1938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Chat Counseling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579621-3705-4CC1-AC56-34095D27036A}"/>
              </a:ext>
            </a:extLst>
          </p:cNvPr>
          <p:cNvSpPr/>
          <p:nvPr/>
        </p:nvSpPr>
        <p:spPr>
          <a:xfrm>
            <a:off x="836189" y="1714380"/>
            <a:ext cx="1087320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클라이언트는 메세지를 전송하기 위해 </a:t>
            </a:r>
            <a:r>
              <a:rPr lang="en-US" altLang="ko-KR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SEND, SUBSCRIBE COMMAND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를 사용할 수 있다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</a:p>
          <a:p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또한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 </a:t>
            </a:r>
            <a:r>
              <a:rPr lang="en-US" altLang="ko-KR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SEND, SUBSCRIBE COMMAND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 요청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Frame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에는 메세지가 무엇이고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누가 받아서 처리할지에 대한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Header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정보가 포함되어 있다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이런 명령어들은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"destination"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헤더를 요구하는데 이것이 어디에 전송할지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혹은 어디에서 메세지를 구독할 것 인지를 나타낸다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위와 같은 과정을 통해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STOMP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는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Publish-Subscribe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매커니즘을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제공한다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</a:p>
          <a:p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즉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Broker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를 통해 타 사용자들에게 메세지를 보내거나 서버가 특정 작업을 수행하도록 메세지를 보낼 수 있게 된다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만약 </a:t>
            </a:r>
            <a:r>
              <a:rPr lang="en-US" altLang="ko-KR" b="1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Spring</a:t>
            </a:r>
            <a:r>
              <a:rPr lang="ko-KR" altLang="en-US" b="1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에서 지원하는 </a:t>
            </a:r>
            <a:r>
              <a:rPr lang="en-US" altLang="ko-KR" b="1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STOMP</a:t>
            </a:r>
            <a:r>
              <a:rPr lang="ko-KR" altLang="en-US" b="1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를 사용하면 </a:t>
            </a:r>
            <a:r>
              <a:rPr lang="en-US" altLang="ko-KR" b="1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Spring WebSocket </a:t>
            </a:r>
            <a:r>
              <a:rPr lang="ko-KR" altLang="en-US" b="1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어플리케이션은 </a:t>
            </a:r>
            <a:r>
              <a:rPr lang="en-US" altLang="ko-KR" b="1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STOMP Broker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로 동작하게 된다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86280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9948428" y="396066"/>
            <a:ext cx="1938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Chat Counseling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9C12D5-4DE3-49FD-A54A-8D7912AC2497}"/>
              </a:ext>
            </a:extLst>
          </p:cNvPr>
          <p:cNvSpPr/>
          <p:nvPr/>
        </p:nvSpPr>
        <p:spPr>
          <a:xfrm>
            <a:off x="800302" y="1808820"/>
            <a:ext cx="110892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Spring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에서 지원하는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STOMP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는 많은 기능을 하는데 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예를 들어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Simple In-Memory Broker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를 이용해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SUBSCRIBE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중인 다른 클라이언트들에게 메세지를 보내준다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</a:p>
          <a:p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Simple In Memory Broker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는 클라이언트의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SUBSCRIBE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정보를 자체적으로 메모리에 유지한다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또한 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RabbitMQ, ActiveMQ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같은 외부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메세징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시스템을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STOMP Broker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로 사용할 수 있도록 지원한다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구조적인 면을 보자면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 </a:t>
            </a:r>
            <a:r>
              <a:rPr lang="ko-KR" altLang="en-US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스프링은 메세지를 외부 </a:t>
            </a:r>
            <a:r>
              <a:rPr lang="en-US" altLang="ko-KR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Broker</a:t>
            </a:r>
            <a:r>
              <a:rPr lang="ko-KR" altLang="en-US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에게 전달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하고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 </a:t>
            </a:r>
            <a:r>
              <a:rPr lang="en-US" altLang="ko-KR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Broker</a:t>
            </a:r>
            <a:r>
              <a:rPr lang="ko-KR" altLang="en-US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는 </a:t>
            </a:r>
            <a:r>
              <a:rPr lang="en-US" altLang="ko-KR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WebSocket</a:t>
            </a:r>
            <a:r>
              <a:rPr lang="ko-KR" altLang="en-US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으로 연결된 클라이언트에게 메세지를 전달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하는 구조가 되겠다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</a:p>
          <a:p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이와 같은 구조 덕분에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HTTP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기반의 보안 설정과 공통된 검증 등을 적용할 수 있게 된다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152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1F84A6F-CA9B-4843-B791-8F7A49D3E533}"/>
              </a:ext>
            </a:extLst>
          </p:cNvPr>
          <p:cNvSpPr/>
          <p:nvPr/>
        </p:nvSpPr>
        <p:spPr>
          <a:xfrm>
            <a:off x="227348" y="21402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88B04E6-8FA7-4C17-B10D-7FCB0F9E5DB1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2AFD9D-928F-45ED-8A1F-BD1801860CB1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21" name="그림 20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84F8C511-1C3F-42CE-9D94-0E5C0366E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716" y="1272582"/>
            <a:ext cx="4824536" cy="51353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121EDF-0074-48F1-932B-727056A4312D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1CE140-263F-4759-887A-E3EFF5EEFBE8}"/>
              </a:ext>
            </a:extLst>
          </p:cNvPr>
          <p:cNvSpPr txBox="1"/>
          <p:nvPr/>
        </p:nvSpPr>
        <p:spPr>
          <a:xfrm>
            <a:off x="860037" y="121209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쿠팡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Workflow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B226AB-03ED-445B-8AA5-FAF36591E89F}"/>
              </a:ext>
            </a:extLst>
          </p:cNvPr>
          <p:cNvSpPr txBox="1"/>
          <p:nvPr/>
        </p:nvSpPr>
        <p:spPr>
          <a:xfrm>
            <a:off x="393792" y="1178017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04CC4A5C-A666-4CB5-9DA2-4AB4B3B8C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11560F-2420-4CE4-9EED-B5CC74D0DCB8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4019172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9948428" y="396066"/>
            <a:ext cx="1938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Chat Counseling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21E8D0-5046-41F9-80B7-0258BBDCB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" t="14211" r="4653"/>
          <a:stretch/>
        </p:blipFill>
        <p:spPr>
          <a:xfrm>
            <a:off x="1426610" y="1280955"/>
            <a:ext cx="9073008" cy="483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7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7DBBACE-FC21-4B49-A56F-C5E7C9E03DD5}"/>
              </a:ext>
            </a:extLst>
          </p:cNvPr>
          <p:cNvSpPr/>
          <p:nvPr/>
        </p:nvSpPr>
        <p:spPr>
          <a:xfrm>
            <a:off x="198738" y="20810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AEAA14-551B-44A9-AC7D-75E8AFB31A18}"/>
              </a:ext>
            </a:extLst>
          </p:cNvPr>
          <p:cNvCxnSpPr>
            <a:cxnSpLocks/>
          </p:cNvCxnSpPr>
          <p:nvPr/>
        </p:nvCxnSpPr>
        <p:spPr>
          <a:xfrm flipV="1">
            <a:off x="2063552" y="3717032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68A4E9-EE9D-4826-9099-D0F0C5769516}"/>
              </a:ext>
            </a:extLst>
          </p:cNvPr>
          <p:cNvSpPr txBox="1"/>
          <p:nvPr/>
        </p:nvSpPr>
        <p:spPr>
          <a:xfrm>
            <a:off x="2358978" y="2528900"/>
            <a:ext cx="74168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6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Product</a:t>
            </a:r>
            <a:endParaRPr lang="en-US" altLang="ko-KR" sz="48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1215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812524" y="396066"/>
            <a:ext cx="1074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Product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89146-BFCA-4A00-B09B-8E7279708613}"/>
              </a:ext>
            </a:extLst>
          </p:cNvPr>
          <p:cNvSpPr txBox="1"/>
          <p:nvPr/>
        </p:nvSpPr>
        <p:spPr>
          <a:xfrm>
            <a:off x="443372" y="112216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26081-EFC1-4ABD-93BF-1E1D5835484D}"/>
              </a:ext>
            </a:extLst>
          </p:cNvPr>
          <p:cNvSpPr txBox="1"/>
          <p:nvPr/>
        </p:nvSpPr>
        <p:spPr>
          <a:xfrm>
            <a:off x="947428" y="1118163"/>
            <a:ext cx="1616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요구사항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4" name="Google Shape;112;p16">
            <a:extLst>
              <a:ext uri="{FF2B5EF4-FFF2-40B4-BE49-F238E27FC236}">
                <a16:creationId xmlns:a16="http://schemas.microsoft.com/office/drawing/2014/main" id="{328E13AD-9E25-4444-2F7D-BDA5BC85FD7B}"/>
              </a:ext>
            </a:extLst>
          </p:cNvPr>
          <p:cNvSpPr txBox="1"/>
          <p:nvPr/>
        </p:nvSpPr>
        <p:spPr>
          <a:xfrm>
            <a:off x="678377" y="2055703"/>
            <a:ext cx="11263804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altLang="ko-KR" sz="2400" dirty="0">
                <a:solidFill>
                  <a:schemeClr val="dk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1. </a:t>
            </a:r>
            <a:r>
              <a:rPr lang="ko-KR" sz="2400" dirty="0">
                <a:solidFill>
                  <a:schemeClr val="dk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판매자는 상품을 등록, 수정할 수 있다.</a:t>
            </a:r>
            <a:endParaRPr sz="2400" dirty="0">
              <a:solidFill>
                <a:schemeClr val="dk1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altLang="ko-KR" sz="2400" dirty="0">
                <a:solidFill>
                  <a:schemeClr val="dk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2. </a:t>
            </a:r>
            <a:r>
              <a:rPr lang="ko-KR" sz="2400" dirty="0">
                <a:solidFill>
                  <a:schemeClr val="dk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관리자는 카테고리를 등록, 수정, 삭제할 수 있다.</a:t>
            </a:r>
            <a:endParaRPr sz="2400" dirty="0">
              <a:solidFill>
                <a:schemeClr val="dk1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altLang="ko-KR" sz="2400" dirty="0">
                <a:solidFill>
                  <a:schemeClr val="dk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3. </a:t>
            </a:r>
            <a:r>
              <a:rPr lang="ko-KR" sz="2400" dirty="0">
                <a:solidFill>
                  <a:schemeClr val="dk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회원은 상품을 전체 조회할 수 있다.</a:t>
            </a:r>
            <a:endParaRPr sz="2400" dirty="0">
              <a:solidFill>
                <a:schemeClr val="dk1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altLang="ko-KR" sz="2400" dirty="0">
                <a:solidFill>
                  <a:schemeClr val="dk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4. </a:t>
            </a:r>
            <a:r>
              <a:rPr lang="ko-KR" sz="2400" dirty="0">
                <a:solidFill>
                  <a:schemeClr val="dk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각 </a:t>
            </a:r>
            <a:r>
              <a:rPr lang="ko-KR" sz="2400" dirty="0" err="1">
                <a:solidFill>
                  <a:schemeClr val="dk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Microservices는</a:t>
            </a:r>
            <a:r>
              <a:rPr lang="ko-KR" sz="2400" dirty="0">
                <a:solidFill>
                  <a:schemeClr val="dk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</a:t>
            </a:r>
            <a:r>
              <a:rPr lang="ko-KR" sz="2400" dirty="0" err="1">
                <a:solidFill>
                  <a:schemeClr val="dk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Config</a:t>
            </a:r>
            <a:r>
              <a:rPr lang="ko-KR" sz="2400" dirty="0">
                <a:solidFill>
                  <a:schemeClr val="dk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</a:t>
            </a:r>
            <a:r>
              <a:rPr lang="ko-KR" sz="2400" dirty="0" err="1">
                <a:solidFill>
                  <a:schemeClr val="dk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server를</a:t>
            </a:r>
            <a:r>
              <a:rPr lang="ko-KR" sz="2400" dirty="0">
                <a:solidFill>
                  <a:schemeClr val="dk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통해 설정 정보를 받는다.</a:t>
            </a:r>
            <a:endParaRPr sz="2400" dirty="0">
              <a:solidFill>
                <a:schemeClr val="dk1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altLang="ko-KR" sz="2400" dirty="0">
                <a:solidFill>
                  <a:schemeClr val="dk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5. </a:t>
            </a:r>
            <a:r>
              <a:rPr lang="ko-KR" sz="2400" dirty="0">
                <a:solidFill>
                  <a:schemeClr val="dk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사용자는 API </a:t>
            </a:r>
            <a:r>
              <a:rPr lang="ko-KR" sz="2400" dirty="0" err="1">
                <a:solidFill>
                  <a:schemeClr val="dk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Gateway를</a:t>
            </a:r>
            <a:r>
              <a:rPr lang="ko-KR" sz="2400" dirty="0">
                <a:solidFill>
                  <a:schemeClr val="dk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통해 각각의 </a:t>
            </a:r>
            <a:r>
              <a:rPr lang="ko-KR" sz="2400" dirty="0" err="1">
                <a:solidFill>
                  <a:schemeClr val="dk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Microservices에</a:t>
            </a:r>
            <a:r>
              <a:rPr lang="ko-KR" sz="2400" dirty="0">
                <a:solidFill>
                  <a:schemeClr val="dk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접근할 수 있다.</a:t>
            </a:r>
            <a:endParaRPr sz="2400" dirty="0">
              <a:solidFill>
                <a:schemeClr val="dk1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774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812524" y="396066"/>
            <a:ext cx="1074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Product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89146-BFCA-4A00-B09B-8E7279708613}"/>
              </a:ext>
            </a:extLst>
          </p:cNvPr>
          <p:cNvSpPr txBox="1"/>
          <p:nvPr/>
        </p:nvSpPr>
        <p:spPr>
          <a:xfrm>
            <a:off x="267342" y="9373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26081-EFC1-4ABD-93BF-1E1D5835484D}"/>
              </a:ext>
            </a:extLst>
          </p:cNvPr>
          <p:cNvSpPr txBox="1"/>
          <p:nvPr/>
        </p:nvSpPr>
        <p:spPr>
          <a:xfrm>
            <a:off x="771398" y="933311"/>
            <a:ext cx="30774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Product ERD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pic>
        <p:nvPicPr>
          <p:cNvPr id="3" name="Google Shape;139;p18">
            <a:extLst>
              <a:ext uri="{FF2B5EF4-FFF2-40B4-BE49-F238E27FC236}">
                <a16:creationId xmlns:a16="http://schemas.microsoft.com/office/drawing/2014/main" id="{4626C0ED-82D1-4469-D93D-02322CF838C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2724" y="1545635"/>
            <a:ext cx="9799800" cy="4717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61065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812524" y="396066"/>
            <a:ext cx="1074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Product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89146-BFCA-4A00-B09B-8E7279708613}"/>
              </a:ext>
            </a:extLst>
          </p:cNvPr>
          <p:cNvSpPr txBox="1"/>
          <p:nvPr/>
        </p:nvSpPr>
        <p:spPr>
          <a:xfrm>
            <a:off x="267342" y="9373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26081-EFC1-4ABD-93BF-1E1D5835484D}"/>
              </a:ext>
            </a:extLst>
          </p:cNvPr>
          <p:cNvSpPr txBox="1"/>
          <p:nvPr/>
        </p:nvSpPr>
        <p:spPr>
          <a:xfrm>
            <a:off x="744664" y="979730"/>
            <a:ext cx="3515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solidFill>
                  <a:schemeClr val="dk1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상품 조회 </a:t>
            </a:r>
            <a:r>
              <a:rPr lang="en-US" altLang="ko-KR" sz="2800" dirty="0" err="1">
                <a:solidFill>
                  <a:schemeClr val="dk1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FlowChart</a:t>
            </a:r>
            <a:endParaRPr lang="en-US" altLang="ko-KR" sz="2800" dirty="0">
              <a:solidFill>
                <a:schemeClr val="dk1"/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pic>
        <p:nvPicPr>
          <p:cNvPr id="3" name="Google Shape;152;p19">
            <a:extLst>
              <a:ext uri="{FF2B5EF4-FFF2-40B4-BE49-F238E27FC236}">
                <a16:creationId xmlns:a16="http://schemas.microsoft.com/office/drawing/2014/main" id="{64FD575C-2FCB-9EE6-509C-D97A3D7C87A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308" y="1665232"/>
            <a:ext cx="10889923" cy="4243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58245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812524" y="396066"/>
            <a:ext cx="1074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Product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89146-BFCA-4A00-B09B-8E7279708613}"/>
              </a:ext>
            </a:extLst>
          </p:cNvPr>
          <p:cNvSpPr txBox="1"/>
          <p:nvPr/>
        </p:nvSpPr>
        <p:spPr>
          <a:xfrm>
            <a:off x="267342" y="9373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26081-EFC1-4ABD-93BF-1E1D5835484D}"/>
              </a:ext>
            </a:extLst>
          </p:cNvPr>
          <p:cNvSpPr txBox="1"/>
          <p:nvPr/>
        </p:nvSpPr>
        <p:spPr>
          <a:xfrm>
            <a:off x="744664" y="979730"/>
            <a:ext cx="67914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어플리케이션 테스트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(</a:t>
            </a:r>
            <a:r>
              <a:rPr lang="en-US" altLang="ko-KR" dirty="0">
                <a:solidFill>
                  <a:schemeClr val="dk1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Eureka Discovery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)</a:t>
            </a:r>
            <a:endParaRPr lang="en-US" altLang="ko-KR" sz="28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pic>
        <p:nvPicPr>
          <p:cNvPr id="5" name="Google Shape;165;p20">
            <a:extLst>
              <a:ext uri="{FF2B5EF4-FFF2-40B4-BE49-F238E27FC236}">
                <a16:creationId xmlns:a16="http://schemas.microsoft.com/office/drawing/2014/main" id="{C9F3E1D6-A5B6-A17A-17B0-0D1DF9558B8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40653" y="1578007"/>
            <a:ext cx="9510693" cy="4763451"/>
          </a:xfrm>
          <a:prstGeom prst="rect">
            <a:avLst/>
          </a:prstGeom>
          <a:noFill/>
          <a:ln w="12700" cap="flat" cmpd="sng">
            <a:solidFill>
              <a:srgbClr val="EEE8E1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9550638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812524" y="396066"/>
            <a:ext cx="1074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Product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89146-BFCA-4A00-B09B-8E7279708613}"/>
              </a:ext>
            </a:extLst>
          </p:cNvPr>
          <p:cNvSpPr txBox="1"/>
          <p:nvPr/>
        </p:nvSpPr>
        <p:spPr>
          <a:xfrm>
            <a:off x="267342" y="9373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A823B-E6AD-EBED-4EA0-E7EF20D38F1A}"/>
              </a:ext>
            </a:extLst>
          </p:cNvPr>
          <p:cNvSpPr txBox="1"/>
          <p:nvPr/>
        </p:nvSpPr>
        <p:spPr>
          <a:xfrm>
            <a:off x="744664" y="979730"/>
            <a:ext cx="7511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어플리케이션 테스트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(</a:t>
            </a:r>
            <a:r>
              <a:rPr lang="en-US" altLang="ko-KR" sz="1800" dirty="0">
                <a:solidFill>
                  <a:schemeClr val="dk1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API Gateway, Microservices Mapping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)</a:t>
            </a:r>
            <a:endParaRPr lang="en-US" altLang="ko-KR" sz="28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pic>
        <p:nvPicPr>
          <p:cNvPr id="3" name="Google Shape;179;p21">
            <a:extLst>
              <a:ext uri="{FF2B5EF4-FFF2-40B4-BE49-F238E27FC236}">
                <a16:creationId xmlns:a16="http://schemas.microsoft.com/office/drawing/2014/main" id="{E9966124-FB26-5D2C-EEA8-0914BFC175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1424" y="1540490"/>
            <a:ext cx="5656583" cy="5004149"/>
          </a:xfrm>
          <a:prstGeom prst="rect">
            <a:avLst/>
          </a:prstGeom>
          <a:noFill/>
          <a:ln w="12700" cap="flat" cmpd="sng">
            <a:solidFill>
              <a:srgbClr val="EEE8E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4" name="Google Shape;180;p21">
            <a:extLst>
              <a:ext uri="{FF2B5EF4-FFF2-40B4-BE49-F238E27FC236}">
                <a16:creationId xmlns:a16="http://schemas.microsoft.com/office/drawing/2014/main" id="{03026252-0FBC-B869-C1D2-4EC697FA5C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6415"/>
          <a:stretch/>
        </p:blipFill>
        <p:spPr>
          <a:xfrm>
            <a:off x="6670852" y="1529688"/>
            <a:ext cx="4533429" cy="5025752"/>
          </a:xfrm>
          <a:prstGeom prst="rect">
            <a:avLst/>
          </a:prstGeom>
          <a:noFill/>
          <a:ln w="12700" cap="flat" cmpd="sng">
            <a:solidFill>
              <a:srgbClr val="EEE8E1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7154568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812524" y="396066"/>
            <a:ext cx="1074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Product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89146-BFCA-4A00-B09B-8E7279708613}"/>
              </a:ext>
            </a:extLst>
          </p:cNvPr>
          <p:cNvSpPr txBox="1"/>
          <p:nvPr/>
        </p:nvSpPr>
        <p:spPr>
          <a:xfrm>
            <a:off x="267342" y="9373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1290DA-9753-F507-67EE-2E0BEA26F04B}"/>
              </a:ext>
            </a:extLst>
          </p:cNvPr>
          <p:cNvSpPr txBox="1"/>
          <p:nvPr/>
        </p:nvSpPr>
        <p:spPr>
          <a:xfrm>
            <a:off x="744664" y="979730"/>
            <a:ext cx="7511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어플리케이션 테스트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(</a:t>
            </a:r>
            <a:r>
              <a:rPr lang="en-US" altLang="ko-KR" sz="1800" dirty="0">
                <a:solidFill>
                  <a:schemeClr val="dk1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API Gateway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)</a:t>
            </a:r>
            <a:endParaRPr lang="en-US" altLang="ko-KR" sz="28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pic>
        <p:nvPicPr>
          <p:cNvPr id="3" name="Google Shape;194;p22">
            <a:extLst>
              <a:ext uri="{FF2B5EF4-FFF2-40B4-BE49-F238E27FC236}">
                <a16:creationId xmlns:a16="http://schemas.microsoft.com/office/drawing/2014/main" id="{C1A6338D-5E6C-6746-E87A-3E1BC78C30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2274" y="1544390"/>
            <a:ext cx="8330784" cy="4959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84204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812524" y="396066"/>
            <a:ext cx="1074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Product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89146-BFCA-4A00-B09B-8E7279708613}"/>
              </a:ext>
            </a:extLst>
          </p:cNvPr>
          <p:cNvSpPr txBox="1"/>
          <p:nvPr/>
        </p:nvSpPr>
        <p:spPr>
          <a:xfrm>
            <a:off x="267342" y="9373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1290DA-9753-F507-67EE-2E0BEA26F04B}"/>
              </a:ext>
            </a:extLst>
          </p:cNvPr>
          <p:cNvSpPr txBox="1"/>
          <p:nvPr/>
        </p:nvSpPr>
        <p:spPr>
          <a:xfrm>
            <a:off x="744664" y="979730"/>
            <a:ext cx="7511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어플리케이션 테스트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판매자 상품 등록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)</a:t>
            </a:r>
            <a:endParaRPr lang="en-US" altLang="ko-KR" sz="28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pic>
        <p:nvPicPr>
          <p:cNvPr id="3" name="Google Shape;225;p24">
            <a:extLst>
              <a:ext uri="{FF2B5EF4-FFF2-40B4-BE49-F238E27FC236}">
                <a16:creationId xmlns:a16="http://schemas.microsoft.com/office/drawing/2014/main" id="{8E4119B0-33D3-7F71-5BFC-0C16093E9DC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74807" y="1545372"/>
            <a:ext cx="8825717" cy="4918902"/>
          </a:xfrm>
          <a:prstGeom prst="rect">
            <a:avLst/>
          </a:prstGeom>
          <a:noFill/>
          <a:ln w="12700" cap="flat" cmpd="sng">
            <a:solidFill>
              <a:srgbClr val="EEE8E1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588099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812524" y="396066"/>
            <a:ext cx="1074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Product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89146-BFCA-4A00-B09B-8E7279708613}"/>
              </a:ext>
            </a:extLst>
          </p:cNvPr>
          <p:cNvSpPr txBox="1"/>
          <p:nvPr/>
        </p:nvSpPr>
        <p:spPr>
          <a:xfrm>
            <a:off x="267342" y="9373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1290DA-9753-F507-67EE-2E0BEA26F04B}"/>
              </a:ext>
            </a:extLst>
          </p:cNvPr>
          <p:cNvSpPr txBox="1"/>
          <p:nvPr/>
        </p:nvSpPr>
        <p:spPr>
          <a:xfrm>
            <a:off x="744664" y="979730"/>
            <a:ext cx="7511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어플리케이션 테스트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판매자 상품 수정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)</a:t>
            </a:r>
            <a:endParaRPr lang="en-US" altLang="ko-KR" sz="28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pic>
        <p:nvPicPr>
          <p:cNvPr id="3" name="Google Shape;240;p25">
            <a:extLst>
              <a:ext uri="{FF2B5EF4-FFF2-40B4-BE49-F238E27FC236}">
                <a16:creationId xmlns:a16="http://schemas.microsoft.com/office/drawing/2014/main" id="{16831C31-CC29-9FD9-1E4F-C02B69EE1F3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1775" y="1567546"/>
            <a:ext cx="9048450" cy="49460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4779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8EF8FF-32D3-4710-B1AB-E2CE1ED90EA7}"/>
              </a:ext>
            </a:extLst>
          </p:cNvPr>
          <p:cNvSpPr/>
          <p:nvPr/>
        </p:nvSpPr>
        <p:spPr>
          <a:xfrm>
            <a:off x="227348" y="22464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349D44-E655-432D-A297-A5A4B1C14725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23DAC4-6AFE-4588-84D1-4F5C9B0548FB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0" name="그림 9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9F307CEC-1A37-4733-8DF9-FD3BBEAFA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95" y="1732150"/>
            <a:ext cx="5483810" cy="43725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B6EBA3-36E6-4F6F-A256-0825600CDC83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4DA6F6-D1EB-426A-A823-545C4584508C}"/>
              </a:ext>
            </a:extLst>
          </p:cNvPr>
          <p:cNvSpPr txBox="1"/>
          <p:nvPr/>
        </p:nvSpPr>
        <p:spPr>
          <a:xfrm>
            <a:off x="860037" y="121209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쿠팡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Workflow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D6E645-325B-49C9-839D-7D69AC66A2A9}"/>
              </a:ext>
            </a:extLst>
          </p:cNvPr>
          <p:cNvSpPr txBox="1"/>
          <p:nvPr/>
        </p:nvSpPr>
        <p:spPr>
          <a:xfrm>
            <a:off x="393792" y="1178017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8C04C3CF-B8A8-4552-AC8D-D2ACD6320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450DBA-B72C-4261-94A4-A605E588C690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3122999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812524" y="396066"/>
            <a:ext cx="1074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Product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89146-BFCA-4A00-B09B-8E7279708613}"/>
              </a:ext>
            </a:extLst>
          </p:cNvPr>
          <p:cNvSpPr txBox="1"/>
          <p:nvPr/>
        </p:nvSpPr>
        <p:spPr>
          <a:xfrm>
            <a:off x="267342" y="9373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1290DA-9753-F507-67EE-2E0BEA26F04B}"/>
              </a:ext>
            </a:extLst>
          </p:cNvPr>
          <p:cNvSpPr txBox="1"/>
          <p:nvPr/>
        </p:nvSpPr>
        <p:spPr>
          <a:xfrm>
            <a:off x="744664" y="979730"/>
            <a:ext cx="7511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어플리케이션 테스트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(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상품 전체목록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)</a:t>
            </a:r>
            <a:endParaRPr lang="en-US" altLang="ko-KR" sz="28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pic>
        <p:nvPicPr>
          <p:cNvPr id="3" name="Google Shape;254;p26">
            <a:extLst>
              <a:ext uri="{FF2B5EF4-FFF2-40B4-BE49-F238E27FC236}">
                <a16:creationId xmlns:a16="http://schemas.microsoft.com/office/drawing/2014/main" id="{C48DD8F5-5E43-6052-0283-AEDBB7A729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11524" y="1502950"/>
            <a:ext cx="8173572" cy="4921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55784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812524" y="396066"/>
            <a:ext cx="1074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Product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89146-BFCA-4A00-B09B-8E7279708613}"/>
              </a:ext>
            </a:extLst>
          </p:cNvPr>
          <p:cNvSpPr txBox="1"/>
          <p:nvPr/>
        </p:nvSpPr>
        <p:spPr>
          <a:xfrm>
            <a:off x="267342" y="9373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1290DA-9753-F507-67EE-2E0BEA26F04B}"/>
              </a:ext>
            </a:extLst>
          </p:cNvPr>
          <p:cNvSpPr txBox="1"/>
          <p:nvPr/>
        </p:nvSpPr>
        <p:spPr>
          <a:xfrm>
            <a:off x="744664" y="979730"/>
            <a:ext cx="7511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어플리케이션 테스트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(</a:t>
            </a:r>
            <a:r>
              <a:rPr lang="ko-KR" altLang="en-US" b="1" dirty="0">
                <a:solidFill>
                  <a:schemeClr val="dk1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카테고리 등록</a:t>
            </a:r>
            <a:r>
              <a:rPr lang="en-US" altLang="ko-KR" b="1" dirty="0">
                <a:solidFill>
                  <a:schemeClr val="dk1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수정</a:t>
            </a:r>
            <a:r>
              <a:rPr lang="en-US" altLang="ko-KR" b="1" dirty="0">
                <a:solidFill>
                  <a:schemeClr val="dk1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삭제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)</a:t>
            </a:r>
            <a:endParaRPr lang="en-US" altLang="ko-KR" sz="28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pic>
        <p:nvPicPr>
          <p:cNvPr id="3" name="Google Shape;268;p27">
            <a:extLst>
              <a:ext uri="{FF2B5EF4-FFF2-40B4-BE49-F238E27FC236}">
                <a16:creationId xmlns:a16="http://schemas.microsoft.com/office/drawing/2014/main" id="{92D23551-0173-947D-38FA-741D1400D0F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1398" y="1665808"/>
            <a:ext cx="3036000" cy="482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69;p27">
            <a:extLst>
              <a:ext uri="{FF2B5EF4-FFF2-40B4-BE49-F238E27FC236}">
                <a16:creationId xmlns:a16="http://schemas.microsoft.com/office/drawing/2014/main" id="{BE66FA45-7B02-EAD8-1844-FD6914A74D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104" y="1692372"/>
            <a:ext cx="3036000" cy="4829996"/>
          </a:xfrm>
          <a:prstGeom prst="rect">
            <a:avLst/>
          </a:prstGeom>
          <a:noFill/>
          <a:ln w="12700" cap="flat" cmpd="sng">
            <a:solidFill>
              <a:srgbClr val="EEE8E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5" name="Google Shape;270;p27">
            <a:extLst>
              <a:ext uri="{FF2B5EF4-FFF2-40B4-BE49-F238E27FC236}">
                <a16:creationId xmlns:a16="http://schemas.microsoft.com/office/drawing/2014/main" id="{CDF5DC2C-C90A-9559-3220-BD07AE32FA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6886"/>
          <a:stretch/>
        </p:blipFill>
        <p:spPr>
          <a:xfrm>
            <a:off x="7178540" y="1665808"/>
            <a:ext cx="4242062" cy="4829995"/>
          </a:xfrm>
          <a:prstGeom prst="rect">
            <a:avLst/>
          </a:prstGeom>
          <a:noFill/>
          <a:ln w="12700" cap="flat" cmpd="sng">
            <a:solidFill>
              <a:srgbClr val="EEE8E1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5439450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812524" y="396066"/>
            <a:ext cx="1074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Product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89146-BFCA-4A00-B09B-8E7279708613}"/>
              </a:ext>
            </a:extLst>
          </p:cNvPr>
          <p:cNvSpPr txBox="1"/>
          <p:nvPr/>
        </p:nvSpPr>
        <p:spPr>
          <a:xfrm>
            <a:off x="267342" y="9373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1290DA-9753-F507-67EE-2E0BEA26F04B}"/>
              </a:ext>
            </a:extLst>
          </p:cNvPr>
          <p:cNvSpPr txBox="1"/>
          <p:nvPr/>
        </p:nvSpPr>
        <p:spPr>
          <a:xfrm>
            <a:off x="744664" y="979730"/>
            <a:ext cx="7511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어플리케이션 테스트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(</a:t>
            </a:r>
            <a:r>
              <a:rPr lang="ko-KR" altLang="en-US" b="1" dirty="0">
                <a:solidFill>
                  <a:schemeClr val="dk1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카테고리 전체 조회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)</a:t>
            </a:r>
            <a:endParaRPr lang="en-US" altLang="ko-KR" sz="28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pic>
        <p:nvPicPr>
          <p:cNvPr id="3" name="Google Shape;284;p28">
            <a:extLst>
              <a:ext uri="{FF2B5EF4-FFF2-40B4-BE49-F238E27FC236}">
                <a16:creationId xmlns:a16="http://schemas.microsoft.com/office/drawing/2014/main" id="{69B8145C-F9EB-E056-99C7-A0189645096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8263" y="1545372"/>
            <a:ext cx="7858806" cy="4923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41394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7DBBACE-FC21-4B49-A56F-C5E7C9E03DD5}"/>
              </a:ext>
            </a:extLst>
          </p:cNvPr>
          <p:cNvSpPr/>
          <p:nvPr/>
        </p:nvSpPr>
        <p:spPr>
          <a:xfrm>
            <a:off x="198738" y="20810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AEAA14-551B-44A9-AC7D-75E8AFB31A18}"/>
              </a:ext>
            </a:extLst>
          </p:cNvPr>
          <p:cNvCxnSpPr>
            <a:cxnSpLocks/>
          </p:cNvCxnSpPr>
          <p:nvPr/>
        </p:nvCxnSpPr>
        <p:spPr>
          <a:xfrm flipV="1">
            <a:off x="2063552" y="3717032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68A4E9-EE9D-4826-9099-D0F0C5769516}"/>
              </a:ext>
            </a:extLst>
          </p:cNvPr>
          <p:cNvSpPr txBox="1"/>
          <p:nvPr/>
        </p:nvSpPr>
        <p:spPr>
          <a:xfrm>
            <a:off x="2358978" y="2528900"/>
            <a:ext cx="74168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6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Member</a:t>
            </a:r>
            <a:endParaRPr lang="en-US" altLang="ko-KR" sz="48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1905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89BF3E-ECC5-4E7A-BC58-6668EDADB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52" y="1948093"/>
            <a:ext cx="8008132" cy="2164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FFB062-B200-453A-B20E-BEDE2447F672}"/>
              </a:ext>
            </a:extLst>
          </p:cNvPr>
          <p:cNvSpPr txBox="1"/>
          <p:nvPr/>
        </p:nvSpPr>
        <p:spPr>
          <a:xfrm>
            <a:off x="267342" y="9373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C4BD9F-6100-47B7-9442-5103EEE72D7C}"/>
              </a:ext>
            </a:extLst>
          </p:cNvPr>
          <p:cNvSpPr txBox="1"/>
          <p:nvPr/>
        </p:nvSpPr>
        <p:spPr>
          <a:xfrm>
            <a:off x="771398" y="933311"/>
            <a:ext cx="30774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Member ERD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7932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FB062-B200-453A-B20E-BEDE2447F672}"/>
              </a:ext>
            </a:extLst>
          </p:cNvPr>
          <p:cNvSpPr txBox="1"/>
          <p:nvPr/>
        </p:nvSpPr>
        <p:spPr>
          <a:xfrm>
            <a:off x="302208" y="112508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C4BD9F-6100-47B7-9442-5103EEE72D7C}"/>
              </a:ext>
            </a:extLst>
          </p:cNvPr>
          <p:cNvSpPr txBox="1"/>
          <p:nvPr/>
        </p:nvSpPr>
        <p:spPr>
          <a:xfrm>
            <a:off x="806264" y="1121089"/>
            <a:ext cx="30774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OAuth2.x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09C30F-BFA1-4651-BF94-1DF3954C4A4C}"/>
              </a:ext>
            </a:extLst>
          </p:cNvPr>
          <p:cNvSpPr/>
          <p:nvPr/>
        </p:nvSpPr>
        <p:spPr>
          <a:xfrm>
            <a:off x="725956" y="2036645"/>
            <a:ext cx="111612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OAuth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2.x은 무엇인가?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OAuth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2.x은 자신이 소유한 리소스에 소프트웨어 애플리케이션이 접근할 수 있도록 허용해줌으로써 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              접근권한을 위임해주는 프로토콜이다.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즉 </a:t>
            </a:r>
            <a:r>
              <a:rPr lang="ko-KR" altLang="en-US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클라이언트가 리소스 소유자에게 리소스에 대한 접근 권한을 요청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하고, </a:t>
            </a:r>
            <a:r>
              <a:rPr lang="ko-KR" altLang="en-US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요청 결과를 이용해 토큰을 요청하고 </a:t>
            </a:r>
            <a:endParaRPr lang="en-US" altLang="ko-KR" dirty="0">
              <a:solidFill>
                <a:srgbClr val="FF0000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전달받은 토큰을 이용해 클라이언트가 해당 리소스에 접근하는 프로토콜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이다.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(클라이언트 : 클라이언트는 웹 브라우저가 아닌, 리소스 소유자를 대신해 보호된 리소스에 접근하는 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             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소프트웨어 요소 적어도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OAuth에선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클라이언트가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웹브라우저를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의미 하지 않음)</a:t>
            </a:r>
          </a:p>
          <a:p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B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earer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oken이란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?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토큰을 소유한 사람에게 액세스 권한을 부여하는 일반적인 토큰 클래스</a:t>
            </a:r>
          </a:p>
        </p:txBody>
      </p:sp>
    </p:spTree>
    <p:extLst>
      <p:ext uri="{BB962C8B-B14F-4D97-AF65-F5344CB8AC3E}">
        <p14:creationId xmlns:p14="http://schemas.microsoft.com/office/powerpoint/2010/main" val="35210848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FB062-B200-453A-B20E-BEDE2447F672}"/>
              </a:ext>
            </a:extLst>
          </p:cNvPr>
          <p:cNvSpPr txBox="1"/>
          <p:nvPr/>
        </p:nvSpPr>
        <p:spPr>
          <a:xfrm>
            <a:off x="267342" y="9373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C4BD9F-6100-47B7-9442-5103EEE72D7C}"/>
              </a:ext>
            </a:extLst>
          </p:cNvPr>
          <p:cNvSpPr txBox="1"/>
          <p:nvPr/>
        </p:nvSpPr>
        <p:spPr>
          <a:xfrm>
            <a:off x="771398" y="933311"/>
            <a:ext cx="95010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Authorization</a:t>
            </a:r>
            <a:r>
              <a:rPr lang="ko-KR" altLang="en-US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ko-KR" altLang="en-US" sz="32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Code</a:t>
            </a:r>
            <a:r>
              <a:rPr lang="ko-KR" altLang="en-US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ko-KR" altLang="en-US" sz="32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Grant</a:t>
            </a:r>
            <a:r>
              <a:rPr lang="ko-KR" altLang="en-US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ko-KR" altLang="en-US" sz="32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Type으로</a:t>
            </a:r>
            <a:r>
              <a:rPr lang="ko-KR" altLang="en-US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토큰 가져오기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70CCA9-D499-44D2-9E7F-EAD309970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376" y="1550678"/>
            <a:ext cx="7201247" cy="45170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90E5E-5EC3-406C-B5FE-A89CF18BB848}"/>
              </a:ext>
            </a:extLst>
          </p:cNvPr>
          <p:cNvSpPr txBox="1"/>
          <p:nvPr/>
        </p:nvSpPr>
        <p:spPr>
          <a:xfrm>
            <a:off x="202096" y="6331771"/>
            <a:ext cx="41297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Spring Security In Action Second Edition (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Laurentiu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Spilca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7564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ECD005-61BF-4151-8E42-474947B90645}"/>
              </a:ext>
            </a:extLst>
          </p:cNvPr>
          <p:cNvSpPr/>
          <p:nvPr/>
        </p:nvSpPr>
        <p:spPr>
          <a:xfrm>
            <a:off x="911424" y="1341608"/>
            <a:ext cx="111612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점선화살표는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redirection을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의미(요청 또는 응답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x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Authorization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code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≠ Access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token</a:t>
            </a:r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Access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token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: 클라이언트가 보호된 리소스에 접근하기 위해 필요한 토큰 (단계7)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단계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4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에서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Authorization code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대신에 직접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Access token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을 주면 단계가 줄어 들 것이라고 생각할 수 있다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OAuth1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에서는 단계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4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에서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Access token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을 바로 주었다 그것이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"</a:t>
            </a:r>
            <a:r>
              <a:rPr lang="en-US" altLang="ko-KR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Implicit Grant Type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"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하지만 이렇게 해버리면 </a:t>
            </a:r>
            <a:r>
              <a:rPr lang="en-US" altLang="ko-KR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redirect</a:t>
            </a:r>
            <a:r>
              <a:rPr lang="ko-KR" altLang="en-US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가 쉽게 </a:t>
            </a:r>
            <a:r>
              <a:rPr lang="en-US" altLang="ko-KR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Intercept</a:t>
            </a:r>
            <a:r>
              <a:rPr lang="ko-KR" altLang="en-US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될 수 있고 개인이 </a:t>
            </a:r>
            <a:r>
              <a:rPr lang="en-US" altLang="ko-KR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Access Token</a:t>
            </a:r>
            <a:r>
              <a:rPr lang="ko-KR" altLang="en-US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을 쉽게 얻을 수 있기 때문에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Authorization Code Grant Type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을 사용했을 때 발생하는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Authorization Code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가로채어 가도 </a:t>
            </a:r>
            <a:r>
              <a:rPr lang="en-US" altLang="ko-KR" u="sng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Authorization Code</a:t>
            </a:r>
            <a:r>
              <a:rPr lang="ko-KR" altLang="en-US" u="sng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만 가지고는 </a:t>
            </a:r>
            <a:r>
              <a:rPr lang="en-US" altLang="ko-KR" u="sng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Access Token</a:t>
            </a:r>
            <a:r>
              <a:rPr lang="ko-KR" altLang="en-US" u="sng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을 얻기에는 불가능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하다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요청을 보내고 토큰을 얻기 위해서는 클라이언트 자격 증명도 알아야 하기 때문이다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7868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806252-F777-4B9B-9CD3-BEDEE3F0DE2C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D0F364-1FA1-4D70-9B94-A52B586486A8}"/>
              </a:ext>
            </a:extLst>
          </p:cNvPr>
          <p:cNvSpPr txBox="1"/>
          <p:nvPr/>
        </p:nvSpPr>
        <p:spPr>
          <a:xfrm>
            <a:off x="267342" y="9373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22C0F5-BF3E-4C8C-970D-3DE6A3EF7403}"/>
              </a:ext>
            </a:extLst>
          </p:cNvPr>
          <p:cNvSpPr txBox="1"/>
          <p:nvPr/>
        </p:nvSpPr>
        <p:spPr>
          <a:xfrm>
            <a:off x="771398" y="933311"/>
            <a:ext cx="96450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Authorization</a:t>
            </a:r>
            <a:r>
              <a:rPr lang="ko-KR" altLang="en-US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ko-KR" altLang="en-US" sz="32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Code</a:t>
            </a:r>
            <a:r>
              <a:rPr lang="ko-KR" altLang="en-US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ko-KR" altLang="en-US" sz="32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Grant</a:t>
            </a:r>
            <a:r>
              <a:rPr lang="ko-KR" altLang="en-US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ko-KR" altLang="en-US" sz="32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Type에</a:t>
            </a:r>
            <a:r>
              <a:rPr lang="ko-KR" altLang="en-US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PKCE </a:t>
            </a:r>
            <a:r>
              <a:rPr lang="ko-KR" altLang="en-US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보호 적용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190AD5-88B7-4F63-A125-BA6E469B67D7}"/>
              </a:ext>
            </a:extLst>
          </p:cNvPr>
          <p:cNvSpPr/>
          <p:nvPr/>
        </p:nvSpPr>
        <p:spPr>
          <a:xfrm>
            <a:off x="836189" y="1757408"/>
            <a:ext cx="11113788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나쁜 의도를 가진 개인이 인가 코드(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authorization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code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)와 클라이언트 자격 증명을 얻는다면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액세스 토큰을 얻어내고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Resource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Server로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요청을 보낼 수 있을 것이다.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u="sng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이것을 방지 하기 위해 PKCE(</a:t>
            </a:r>
            <a:r>
              <a:rPr lang="ko-KR" altLang="en-US" u="sng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픽시</a:t>
            </a:r>
            <a:r>
              <a:rPr lang="ko-KR" altLang="en-US" u="sng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)라는 보호기능을 추가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한다.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PKCE는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위 그림의 3단계와 5단계에 적용할 수 있다.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1.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client는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임의의 값 생성을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해줘야한다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이값은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임의의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Byte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String일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수 있고, 이 값을 "</a:t>
            </a:r>
            <a:r>
              <a:rPr lang="ko-KR" altLang="en-US" dirty="0" err="1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verifier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"로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한다.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2.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client는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무작위로 생성된 값을 해시함수에 적용한다. 해시함수는 </a:t>
            </a:r>
            <a:r>
              <a:rPr lang="ko-KR" altLang="en-US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출력을 입력으로 돌이킬 수 없는 특징을 가진</a:t>
            </a:r>
          </a:p>
          <a:p>
            <a:r>
              <a:rPr lang="ko-KR" altLang="en-US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암호화 방법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이다.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verifier에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해시함수를 적용한 결과를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challenge에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저장한다.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D9F787-F62B-4730-8F00-E3E6F1F36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760" y="5285000"/>
            <a:ext cx="42005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655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806252-F777-4B9B-9CD3-BEDEE3F0DE2C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2628D8B-2F36-4154-8AE7-B770AEA10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259594"/>
            <a:ext cx="6804756" cy="43388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90B774-7C7E-4088-9971-457F72AE1B5F}"/>
              </a:ext>
            </a:extLst>
          </p:cNvPr>
          <p:cNvSpPr txBox="1"/>
          <p:nvPr/>
        </p:nvSpPr>
        <p:spPr>
          <a:xfrm>
            <a:off x="202096" y="6331771"/>
            <a:ext cx="41297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Spring Security In Action Second Edition (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Laurentiu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Spilca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889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8EF8FF-32D3-4710-B1AB-E2CE1ED90EA7}"/>
              </a:ext>
            </a:extLst>
          </p:cNvPr>
          <p:cNvSpPr/>
          <p:nvPr/>
        </p:nvSpPr>
        <p:spPr>
          <a:xfrm>
            <a:off x="227348" y="21190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349D44-E655-432D-A297-A5A4B1C14725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23DAC4-6AFE-4588-84D1-4F5C9B0548FB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기획단계</a:t>
            </a:r>
          </a:p>
        </p:txBody>
      </p:sp>
      <p:pic>
        <p:nvPicPr>
          <p:cNvPr id="11" name="그림 10" descr="텍스트, 도표, 스크린샷, 평행이(가) 표시된 사진&#10;&#10;자동 생성된 설명">
            <a:extLst>
              <a:ext uri="{FF2B5EF4-FFF2-40B4-BE49-F238E27FC236}">
                <a16:creationId xmlns:a16="http://schemas.microsoft.com/office/drawing/2014/main" id="{F72FE38D-8E05-42C0-81F8-6BEC39899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143" y="1317763"/>
            <a:ext cx="4686930" cy="49488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B6EBA3-36E6-4F6F-A256-0825600CDC83}"/>
              </a:ext>
            </a:extLst>
          </p:cNvPr>
          <p:cNvSpPr txBox="1"/>
          <p:nvPr/>
        </p:nvSpPr>
        <p:spPr>
          <a:xfrm>
            <a:off x="9822438" y="603145"/>
            <a:ext cx="204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Planning and Jira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F02EF7-79D2-41A6-A252-64A6E6813BF4}"/>
              </a:ext>
            </a:extLst>
          </p:cNvPr>
          <p:cNvSpPr txBox="1"/>
          <p:nvPr/>
        </p:nvSpPr>
        <p:spPr>
          <a:xfrm>
            <a:off x="860037" y="1212092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쿠팡</a:t>
            </a:r>
            <a:r>
              <a:rPr lang="ko-KR" altLang="en-US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Workflow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2ED191-AC52-49A4-93C6-38C1F2A0EDC8}"/>
              </a:ext>
            </a:extLst>
          </p:cNvPr>
          <p:cNvSpPr txBox="1"/>
          <p:nvPr/>
        </p:nvSpPr>
        <p:spPr>
          <a:xfrm>
            <a:off x="393792" y="1178017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C6328BE6-BB9A-412E-AB8C-75F327779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A7C652-0D0D-4BBA-BF27-D9C7DDC0BF4F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5811509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806252-F777-4B9B-9CD3-BEDEE3F0DE2C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27A15B-8885-4131-8169-9A12E56B769A}"/>
              </a:ext>
            </a:extLst>
          </p:cNvPr>
          <p:cNvSpPr/>
          <p:nvPr/>
        </p:nvSpPr>
        <p:spPr>
          <a:xfrm>
            <a:off x="1059607" y="2240868"/>
            <a:ext cx="100727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client는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단계 3에서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verifier가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해시 함수로 적용된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challenge를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사용자 로그인 정보와 함께 전송한다.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authorization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server는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Challenge를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유지하고, 단계 5에서 요청과 함께 클라이언트가 보낸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verifier를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전달 받았을 때,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verifier가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Challenge와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일치하는 경우 액세스 토큰을 보내준다.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그래서 단계 4에서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Authorization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code를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얻어내도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client가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아직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verifier를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전송하지 않았기 때문에 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액세스 토큰을 얻어낼 수가 없다.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또한, 단계 3에서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challenge를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가로챈다 한들, 해시 함수로 생성되었기에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verifier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값을 알 수가 없다.</a:t>
            </a:r>
          </a:p>
        </p:txBody>
      </p:sp>
    </p:spTree>
    <p:extLst>
      <p:ext uri="{BB962C8B-B14F-4D97-AF65-F5344CB8AC3E}">
        <p14:creationId xmlns:p14="http://schemas.microsoft.com/office/powerpoint/2010/main" val="2390966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806252-F777-4B9B-9CD3-BEDEE3F0DE2C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513186-30A0-4681-97C5-4480D71C09BF}"/>
              </a:ext>
            </a:extLst>
          </p:cNvPr>
          <p:cNvSpPr txBox="1"/>
          <p:nvPr/>
        </p:nvSpPr>
        <p:spPr>
          <a:xfrm>
            <a:off x="332133" y="117952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ACED6B-6415-4110-AFFE-DA5F4F630E75}"/>
              </a:ext>
            </a:extLst>
          </p:cNvPr>
          <p:cNvSpPr txBox="1"/>
          <p:nvPr/>
        </p:nvSpPr>
        <p:spPr>
          <a:xfrm>
            <a:off x="836189" y="1175525"/>
            <a:ext cx="96450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Client Credentials Grant </a:t>
            </a:r>
            <a:r>
              <a:rPr lang="ko-KR" altLang="en-US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으로 토큰 가져오기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F6BDDA-1205-49F4-8B3F-82F2AFB85F02}"/>
              </a:ext>
            </a:extLst>
          </p:cNvPr>
          <p:cNvSpPr/>
          <p:nvPr/>
        </p:nvSpPr>
        <p:spPr>
          <a:xfrm>
            <a:off x="836189" y="2220956"/>
            <a:ext cx="10716852" cy="3505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일정한 프로세스의 타이머와 같이 서비스가 다른 서비스를 호출해야 하는 경우처럼 앱이 사용자(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user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) 개입 없이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서비스 간 승인을 받아야 할 때 이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grant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type을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사용한다. (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Order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서비스에서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Payment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서비스로 접근할 때)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특정 </a:t>
            </a:r>
            <a:r>
              <a:rPr lang="ko-KR" altLang="en-US" dirty="0" err="1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client</a:t>
            </a:r>
            <a:r>
              <a:rPr lang="ko-KR" altLang="en-US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(사용자)의 데이터 액세스 권한이 필요하지 않은 시스템 간의 인증에 적합하다.</a:t>
            </a:r>
            <a:endParaRPr lang="en-US" altLang="ko-KR" dirty="0">
              <a:solidFill>
                <a:srgbClr val="095BFF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이러면 앱은 </a:t>
            </a:r>
            <a:r>
              <a:rPr lang="ko-KR" altLang="en-US" u="sng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client</a:t>
            </a:r>
            <a:r>
              <a:rPr lang="ko-KR" altLang="en-US" u="sng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자격 증명으로만 인증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하면 된다.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1. 앱은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authorization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server에서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액세스 토큰을 요청한다. 앱은 자신의 자격증명을 사용하여 인증한다.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2. 자격증명이 유효하면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authorization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server는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액세스 토큰을 발급한다.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3.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앱은 액세스 토큰을 사용하여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resource server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에 요청을 보낼 때 인증을 받는다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6158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806252-F777-4B9B-9CD3-BEDEE3F0DE2C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513186-30A0-4681-97C5-4480D71C09BF}"/>
              </a:ext>
            </a:extLst>
          </p:cNvPr>
          <p:cNvSpPr txBox="1"/>
          <p:nvPr/>
        </p:nvSpPr>
        <p:spPr>
          <a:xfrm>
            <a:off x="332133" y="117952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ACED6B-6415-4110-AFFE-DA5F4F630E75}"/>
              </a:ext>
            </a:extLst>
          </p:cNvPr>
          <p:cNvSpPr txBox="1"/>
          <p:nvPr/>
        </p:nvSpPr>
        <p:spPr>
          <a:xfrm>
            <a:off x="836189" y="1175525"/>
            <a:ext cx="96450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Client Credentials Grant </a:t>
            </a:r>
            <a:r>
              <a:rPr lang="ko-KR" altLang="en-US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으로 토큰 가져오기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F6BDDA-1205-49F4-8B3F-82F2AFB85F02}"/>
              </a:ext>
            </a:extLst>
          </p:cNvPr>
          <p:cNvSpPr/>
          <p:nvPr/>
        </p:nvSpPr>
        <p:spPr>
          <a:xfrm>
            <a:off x="836189" y="2220956"/>
            <a:ext cx="10716852" cy="3505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일정한 프로세스의 타이머와 같이 서비스가 다른 서비스를 호출해야 하는 경우처럼 앱이 사용자(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user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) 개입 없이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서비스 간 승인을 받아야 할 때 이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grant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type을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사용한다. (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Order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서비스에서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Payment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서비스로 접근할 때)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특정 </a:t>
            </a:r>
            <a:r>
              <a:rPr lang="ko-KR" altLang="en-US" dirty="0" err="1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client</a:t>
            </a:r>
            <a:r>
              <a:rPr lang="ko-KR" altLang="en-US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(사용자)의 데이터 액세스 권한이 필요하지 않은 시스템 간의 인증에 적합하다.</a:t>
            </a:r>
            <a:endParaRPr lang="en-US" altLang="ko-KR" dirty="0">
              <a:solidFill>
                <a:srgbClr val="095BFF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이러면 앱은 </a:t>
            </a:r>
            <a:r>
              <a:rPr lang="ko-KR" altLang="en-US" u="sng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client</a:t>
            </a:r>
            <a:r>
              <a:rPr lang="ko-KR" altLang="en-US" u="sng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자격 증명으로만 인증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하면 된다.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1. 앱은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authorization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server에서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액세스 토큰을 요청한다. 앱은 자신의 자격증명을 사용하여 인증한다.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2. 자격증명이 유효하면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authorization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server는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액세스 토큰을 발급한다.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3.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앱은 액세스 토큰을 사용하여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resource server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에 요청을 보낼 때 인증을 받는다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0487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806252-F777-4B9B-9CD3-BEDEE3F0DE2C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513186-30A0-4681-97C5-4480D71C09BF}"/>
              </a:ext>
            </a:extLst>
          </p:cNvPr>
          <p:cNvSpPr txBox="1"/>
          <p:nvPr/>
        </p:nvSpPr>
        <p:spPr>
          <a:xfrm>
            <a:off x="332133" y="117952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ACED6B-6415-4110-AFFE-DA5F4F630E75}"/>
              </a:ext>
            </a:extLst>
          </p:cNvPr>
          <p:cNvSpPr txBox="1"/>
          <p:nvPr/>
        </p:nvSpPr>
        <p:spPr>
          <a:xfrm>
            <a:off x="836189" y="1175525"/>
            <a:ext cx="96450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Refresh Token (</a:t>
            </a:r>
            <a:r>
              <a:rPr lang="ko-KR" altLang="en-US" sz="32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갱신토큰</a:t>
            </a:r>
            <a:r>
              <a:rPr lang="en-US" altLang="ko-KR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  <a:endParaRPr lang="ko-KR" altLang="en-US" sz="32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6EB643-3305-47B8-B359-85B0C3BF8F3C}"/>
              </a:ext>
            </a:extLst>
          </p:cNvPr>
          <p:cNvSpPr/>
          <p:nvPr/>
        </p:nvSpPr>
        <p:spPr>
          <a:xfrm>
            <a:off x="840356" y="2275228"/>
            <a:ext cx="10511288" cy="33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기존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엑세스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토큰은 토큰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분실,탈취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및 보안상의 이유로 수명이 10-15분으로 짧게 돼 있는데,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그러면 수명이 다하면 계속 다시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재인증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받고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token을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받는 앞에 과정을 또 해야 하는 번거로움 작업이 추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가된다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(즉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로그아웃되고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다시 로그인 과정을 계속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해야한다는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이야기)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그러나 갱신 토큰이 있으면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엑세스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토큰이 만료돼도 만료가 됐다고 리소스 서버에서 알려줘도 다시 로그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아웃하고 로그인하는 번거로움 작업이 필요없이 그냥 액세스 토큰 대신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갱신토큰으로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갱신이 가능하다.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클라이언트가 권한 부여 서버로 갱신 토큰을 가지고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엑세스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토큰과 새로운 갱신 토큰을 받음 그걸 가지고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다시 보호된 리소스 서버에 접근.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0593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806252-F777-4B9B-9CD3-BEDEE3F0DE2C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6EB643-3305-47B8-B359-85B0C3BF8F3C}"/>
              </a:ext>
            </a:extLst>
          </p:cNvPr>
          <p:cNvSpPr/>
          <p:nvPr/>
        </p:nvSpPr>
        <p:spPr>
          <a:xfrm>
            <a:off x="947428" y="1916832"/>
            <a:ext cx="10009112" cy="33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client가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토큰을 가지고 있고 토큰이 만료된 경우 두 가지 방법이 있다.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1. </a:t>
            </a:r>
            <a:r>
              <a:rPr lang="ko-KR" altLang="en-US" u="sng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grant</a:t>
            </a:r>
            <a:r>
              <a:rPr lang="ko-KR" altLang="en-US" u="sng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u="sng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type</a:t>
            </a:r>
            <a:r>
              <a:rPr lang="ko-KR" altLang="en-US" u="sng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단계를 반복하여 새로운 액세스 토큰을 얻는 방법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예를 들어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authorization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code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grant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type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일 경우엔 사용자에게 다시 로그인을 요청하는 것이 된다.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2. </a:t>
            </a:r>
            <a:r>
              <a:rPr lang="en-US" altLang="ko-KR" u="sng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</a:t>
            </a:r>
            <a:r>
              <a:rPr lang="ko-KR" altLang="en-US" u="sng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efresh</a:t>
            </a:r>
            <a:r>
              <a:rPr lang="ko-KR" altLang="en-US" u="sng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en-US" altLang="ko-KR" u="sng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</a:t>
            </a:r>
            <a:r>
              <a:rPr lang="ko-KR" altLang="en-US" u="sng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oken</a:t>
            </a:r>
            <a:r>
              <a:rPr lang="ko-KR" altLang="en-US" u="sng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사용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액세스 토큰이 만료 될 때마다 사용자에게 다시 로그인 하도록 요청하는 대신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refresh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token을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</a:t>
            </a:r>
            <a:b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사용하여 새로운 액세스 토큰을 얻을 수 있다.</a:t>
            </a:r>
          </a:p>
        </p:txBody>
      </p:sp>
    </p:spTree>
    <p:extLst>
      <p:ext uri="{BB962C8B-B14F-4D97-AF65-F5344CB8AC3E}">
        <p14:creationId xmlns:p14="http://schemas.microsoft.com/office/powerpoint/2010/main" val="42868591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806252-F777-4B9B-9CD3-BEDEE3F0DE2C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A20CE99-7DDC-49F0-8F3E-D80E30CC2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628" y="1124744"/>
            <a:ext cx="6372708" cy="32081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F13D80-85E7-429A-ABE6-2A1D1BCFE385}"/>
              </a:ext>
            </a:extLst>
          </p:cNvPr>
          <p:cNvSpPr/>
          <p:nvPr/>
        </p:nvSpPr>
        <p:spPr>
          <a:xfrm>
            <a:off x="1523492" y="4437112"/>
            <a:ext cx="9342774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1. 사용자는 일부 데이터를 요청한다. 즉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client가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권한 부여 서버로 접근해야 한다는 것.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2.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client는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이전에 이미 인증했다는 것을 증명하기 위해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refresh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token을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전송한다.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3.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authorization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server는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refresh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token을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인식하고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client에게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새로운 액세스 토큰을 제공한다.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4. client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는 새로운 액세스 토큰을 얻었고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보호된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resource server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엔드 포인트에 접근이 가능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CC53BF-F02E-4CFF-A290-43B6CB76E029}"/>
              </a:ext>
            </a:extLst>
          </p:cNvPr>
          <p:cNvSpPr txBox="1"/>
          <p:nvPr/>
        </p:nvSpPr>
        <p:spPr>
          <a:xfrm>
            <a:off x="202096" y="6331771"/>
            <a:ext cx="41297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Spring Security In Action Second Edition (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Laurentiu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Spilca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5412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806252-F777-4B9B-9CD3-BEDEE3F0DE2C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10793BA-2C87-4EC6-AF72-A475EBE90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069183"/>
            <a:ext cx="7749148" cy="4991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A7F6B9-E9B4-4317-B5C2-7043DB10808B}"/>
              </a:ext>
            </a:extLst>
          </p:cNvPr>
          <p:cNvSpPr txBox="1"/>
          <p:nvPr/>
        </p:nvSpPr>
        <p:spPr>
          <a:xfrm>
            <a:off x="192145" y="6345324"/>
            <a:ext cx="41297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Spring Security In Action Second Edition (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Laurentiu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Spilca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741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806252-F777-4B9B-9CD3-BEDEE3F0DE2C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259DEE-C36B-497D-9AB9-AA21D9DA54CF}"/>
              </a:ext>
            </a:extLst>
          </p:cNvPr>
          <p:cNvSpPr txBox="1"/>
          <p:nvPr/>
        </p:nvSpPr>
        <p:spPr>
          <a:xfrm>
            <a:off x="332133" y="117952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E0F35-6F17-4D16-9552-A602B8C038B4}"/>
              </a:ext>
            </a:extLst>
          </p:cNvPr>
          <p:cNvSpPr txBox="1"/>
          <p:nvPr/>
        </p:nvSpPr>
        <p:spPr>
          <a:xfrm>
            <a:off x="836189" y="1175525"/>
            <a:ext cx="96450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UserInfo</a:t>
            </a:r>
            <a:r>
              <a:rPr lang="en-US" altLang="ko-KR" sz="3200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Endpoint </a:t>
            </a:r>
            <a:r>
              <a:rPr lang="en-US" altLang="ko-KR" sz="3200" dirty="0" err="1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Configurer</a:t>
            </a:r>
            <a:endParaRPr lang="ko-KR" altLang="en-US" sz="32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75CC20-7316-4122-BC2E-299EFFDD7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28" y="2033548"/>
            <a:ext cx="6048672" cy="295427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6A6041E-8779-415A-9453-B82FF779BD74}"/>
              </a:ext>
            </a:extLst>
          </p:cNvPr>
          <p:cNvSpPr/>
          <p:nvPr/>
        </p:nvSpPr>
        <p:spPr>
          <a:xfrm>
            <a:off x="836189" y="5272318"/>
            <a:ext cx="9516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1 ‘.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oidc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()’는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OpenID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Connect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(OIDC)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를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구성하는 부분으로,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OIDC의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UserInfo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엔드포인트에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대한 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설정을 제공합니다.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531D75-81E0-4A93-812F-C536DAA2AD4E}"/>
              </a:ext>
            </a:extLst>
          </p:cNvPr>
          <p:cNvSpPr txBox="1"/>
          <p:nvPr/>
        </p:nvSpPr>
        <p:spPr>
          <a:xfrm>
            <a:off x="202096" y="6371746"/>
            <a:ext cx="4129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Spring Security In Action Second Edition (</a:t>
            </a:r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Laurentiu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Spilca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1202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806252-F777-4B9B-9CD3-BEDEE3F0DE2C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0A9783-E00D-4472-8CD1-E3DB3701D09B}"/>
              </a:ext>
            </a:extLst>
          </p:cNvPr>
          <p:cNvSpPr/>
          <p:nvPr/>
        </p:nvSpPr>
        <p:spPr>
          <a:xfrm>
            <a:off x="767408" y="1380557"/>
            <a:ext cx="10981220" cy="444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2.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userInfoEndpoint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내부에서는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UserInfo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엔드포인트에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대한 다양한 구성을 할 수 있습니다.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userInfoRequestConverter는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UserInfo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요청을 변환하는 컨버터를 설정합니다.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userInfoRequestConverters는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UserInfo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요청을 변환하는 데 사용되는 컨버터를 소비하는 함수를 제공합니다.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authenticationProvider는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UserInfo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엔드포인트에서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사용할 인증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프로바이더를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설정합니다.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authenticationProviders는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사용할 인증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프로바이더를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소비하는 함수를 제공합니다.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userInfoResponseHandler는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UserInfo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응답을 처리하는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핸들러를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설정합니다.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errorResponseHandler는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오류 응답을 처리하는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핸들러를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설정합니다.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userInfoMapper는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UserInfo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응답을 매핑하는 데 사용될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UserInfo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매퍼를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설정합니다.</a:t>
            </a:r>
          </a:p>
        </p:txBody>
      </p:sp>
    </p:spTree>
    <p:extLst>
      <p:ext uri="{BB962C8B-B14F-4D97-AF65-F5344CB8AC3E}">
        <p14:creationId xmlns:p14="http://schemas.microsoft.com/office/powerpoint/2010/main" val="16732096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6296-0FCC-4AE9-A186-D97635035387}"/>
              </a:ext>
            </a:extLst>
          </p:cNvPr>
          <p:cNvSpPr txBox="1"/>
          <p:nvPr/>
        </p:nvSpPr>
        <p:spPr>
          <a:xfrm>
            <a:off x="10776520" y="396066"/>
            <a:ext cx="111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Member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806252-F777-4B9B-9CD3-BEDEE3F0DE2C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0A9783-E00D-4472-8CD1-E3DB3701D09B}"/>
              </a:ext>
            </a:extLst>
          </p:cNvPr>
          <p:cNvSpPr/>
          <p:nvPr/>
        </p:nvSpPr>
        <p:spPr>
          <a:xfrm>
            <a:off x="1217458" y="2416057"/>
            <a:ext cx="9757084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UserInfo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는 사용자에 대한 프로필 정보를 포함하는 것으로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 정보는 주로 클라이언트에 의해 사용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Authorization Server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의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User Info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엔드포인트를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통해 클라이언트가 인가된 사용자의 프로필 정보를 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요청할 수 있습니다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OAuth2.x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프로토콜에서는 사용자 정보 </a:t>
            </a:r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엔드포인트를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통해 요청된 정보가 사용자의 권한에 따라 제공되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고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클라이언트가 해당정보에 접근할 수 있도록 허용합니다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162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4094</TotalTime>
  <Words>4913</Words>
  <Application>Microsoft Office PowerPoint</Application>
  <PresentationFormat>와이드스크린</PresentationFormat>
  <Paragraphs>1144</Paragraphs>
  <Slides>146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146</vt:i4>
      </vt:variant>
    </vt:vector>
  </HeadingPairs>
  <TitlesOfParts>
    <vt:vector size="155" baseType="lpstr">
      <vt:lpstr>맑은 고딕</vt:lpstr>
      <vt:lpstr>닉스곤체 B 2.0</vt:lpstr>
      <vt:lpstr>휴먼둥근헤드라인</vt:lpstr>
      <vt:lpstr>닉스곤체 M 2.0</vt:lpstr>
      <vt:lpstr>HY견고딕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sung hoi song</cp:lastModifiedBy>
  <cp:revision>408</cp:revision>
  <dcterms:created xsi:type="dcterms:W3CDTF">2014-04-29T00:37:20Z</dcterms:created>
  <dcterms:modified xsi:type="dcterms:W3CDTF">2024-12-23T04:40:56Z</dcterms:modified>
</cp:coreProperties>
</file>